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5"/>
  </p:notesMasterIdLst>
  <p:handoutMasterIdLst>
    <p:handoutMasterId r:id="rId26"/>
  </p:handoutMasterIdLst>
  <p:sldIdLst>
    <p:sldId id="336" r:id="rId2"/>
    <p:sldId id="337" r:id="rId3"/>
    <p:sldId id="291" r:id="rId4"/>
    <p:sldId id="294" r:id="rId5"/>
    <p:sldId id="322" r:id="rId6"/>
    <p:sldId id="328" r:id="rId7"/>
    <p:sldId id="297" r:id="rId8"/>
    <p:sldId id="301" r:id="rId9"/>
    <p:sldId id="349" r:id="rId10"/>
    <p:sldId id="341" r:id="rId11"/>
    <p:sldId id="344" r:id="rId12"/>
    <p:sldId id="338" r:id="rId13"/>
    <p:sldId id="347" r:id="rId14"/>
    <p:sldId id="326" r:id="rId15"/>
    <p:sldId id="317" r:id="rId16"/>
    <p:sldId id="346" r:id="rId17"/>
    <p:sldId id="334" r:id="rId18"/>
    <p:sldId id="339" r:id="rId19"/>
    <p:sldId id="342" r:id="rId20"/>
    <p:sldId id="340" r:id="rId21"/>
    <p:sldId id="345" r:id="rId22"/>
    <p:sldId id="348" r:id="rId23"/>
    <p:sldId id="290" r:id="rId24"/>
  </p:sldIdLst>
  <p:sldSz cx="9144000" cy="6858000" type="screen4x3"/>
  <p:notesSz cx="6858000" cy="9710738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FF66"/>
    <a:srgbClr val="CCFF99"/>
    <a:srgbClr val="FFCC66"/>
    <a:srgbClr val="66CCFF"/>
    <a:srgbClr val="6666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661" autoAdjust="0"/>
  </p:normalViewPr>
  <p:slideViewPr>
    <p:cSldViewPr>
      <p:cViewPr>
        <p:scale>
          <a:sx n="70" d="100"/>
          <a:sy n="70" d="100"/>
        </p:scale>
        <p:origin x="-116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4EA8F-1A70-4933-B718-EA95AB5D7F4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C46E88C-91EA-4F90-81A7-A1B03BA96BC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Gobierno Regional Piura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Gerencia Regional de Recursos Naturales y Gestión del Medio Ambiente</a:t>
          </a:r>
          <a:endParaRPr lang="es-PE" sz="1400" b="1" dirty="0">
            <a:latin typeface="Arial Narrow" pitchFamily="34" charset="0"/>
          </a:endParaRPr>
        </a:p>
      </dgm:t>
    </dgm:pt>
    <dgm:pt modelId="{38182D07-1D86-4F5C-80E1-9B5268A975E4}" type="parTrans" cxnId="{FD46768F-36A9-418E-9BE8-C9EC53B460C1}">
      <dgm:prSet/>
      <dgm:spPr/>
      <dgm:t>
        <a:bodyPr/>
        <a:lstStyle/>
        <a:p>
          <a:endParaRPr lang="es-PE"/>
        </a:p>
      </dgm:t>
    </dgm:pt>
    <dgm:pt modelId="{68268DB6-AC45-4EEA-8DAC-0D82740BD2BF}" type="sibTrans" cxnId="{FD46768F-36A9-418E-9BE8-C9EC53B460C1}">
      <dgm:prSet/>
      <dgm:spPr>
        <a:solidFill>
          <a:schemeClr val="accent6"/>
        </a:solidFill>
      </dgm:spPr>
      <dgm:t>
        <a:bodyPr/>
        <a:lstStyle/>
        <a:p>
          <a:endParaRPr lang="es-PE"/>
        </a:p>
      </dgm:t>
    </dgm:pt>
    <dgm:pt modelId="{58D4078A-E83C-44B7-8DBE-8FCD458F9FE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Gobiernos Locales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M.D. Pueblo Nuevo de </a:t>
          </a:r>
          <a:r>
            <a:rPr lang="es-PE" sz="1400" b="1" dirty="0" err="1" smtClean="0">
              <a:solidFill>
                <a:srgbClr val="000000"/>
              </a:solidFill>
              <a:latin typeface="Arial Narrow" pitchFamily="34" charset="0"/>
            </a:rPr>
            <a:t>Colán</a:t>
          </a:r>
          <a:endParaRPr lang="es-PE" sz="1400" b="1" dirty="0">
            <a:solidFill>
              <a:srgbClr val="000000"/>
            </a:solidFill>
            <a:latin typeface="Arial Narrow" pitchFamily="34" charset="0"/>
          </a:endParaRPr>
        </a:p>
      </dgm:t>
    </dgm:pt>
    <dgm:pt modelId="{69EDD34A-FE41-41A3-ABAF-AA53CD45F95E}" type="parTrans" cxnId="{1E8D7336-705A-4507-A902-7C486EC53C05}">
      <dgm:prSet/>
      <dgm:spPr/>
      <dgm:t>
        <a:bodyPr/>
        <a:lstStyle/>
        <a:p>
          <a:endParaRPr lang="es-PE"/>
        </a:p>
      </dgm:t>
    </dgm:pt>
    <dgm:pt modelId="{4C962208-3E5A-4108-9590-E803AB2BD0C6}" type="sibTrans" cxnId="{1E8D7336-705A-4507-A902-7C486EC53C05}">
      <dgm:prSet/>
      <dgm:spPr/>
      <dgm:t>
        <a:bodyPr/>
        <a:lstStyle/>
        <a:p>
          <a:endParaRPr lang="es-PE"/>
        </a:p>
      </dgm:t>
    </dgm:pt>
    <dgm:pt modelId="{56BD3D9E-47E2-45BB-A8C2-1604D7B2FF2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Colegios Profesionales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 Colegio de Ingenieros</a:t>
          </a:r>
          <a:endParaRPr lang="es-PE" sz="1400" b="1" dirty="0">
            <a:solidFill>
              <a:srgbClr val="000000"/>
            </a:solidFill>
            <a:latin typeface="Arial Narrow" pitchFamily="34" charset="0"/>
          </a:endParaRPr>
        </a:p>
      </dgm:t>
    </dgm:pt>
    <dgm:pt modelId="{6E7CB99B-1236-4B7A-AE31-C40F3E009660}" type="parTrans" cxnId="{0EB384F0-2E30-4568-8A51-4F15174837E8}">
      <dgm:prSet/>
      <dgm:spPr/>
      <dgm:t>
        <a:bodyPr/>
        <a:lstStyle/>
        <a:p>
          <a:endParaRPr lang="es-PE"/>
        </a:p>
      </dgm:t>
    </dgm:pt>
    <dgm:pt modelId="{6A8B85F6-D1C3-4BB8-92AE-458EC8F310FB}" type="sibTrans" cxnId="{0EB384F0-2E30-4568-8A51-4F15174837E8}">
      <dgm:prSet/>
      <dgm:spPr/>
      <dgm:t>
        <a:bodyPr/>
        <a:lstStyle/>
        <a:p>
          <a:endParaRPr lang="es-PE"/>
        </a:p>
      </dgm:t>
    </dgm:pt>
    <dgm:pt modelId="{D1C0EB23-559E-4B55-A47B-E79C03E33D5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Universidades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Universidad Nacional de Piura</a:t>
          </a:r>
          <a:endParaRPr lang="es-PE" sz="1400" b="1" dirty="0">
            <a:solidFill>
              <a:srgbClr val="000000"/>
            </a:solidFill>
            <a:latin typeface="Arial Narrow" pitchFamily="34" charset="0"/>
          </a:endParaRPr>
        </a:p>
      </dgm:t>
    </dgm:pt>
    <dgm:pt modelId="{4077ECA9-1AC8-4A1D-A782-27F2514D467F}" type="parTrans" cxnId="{EC54A540-D6B4-4C0A-8B54-152AF1FC36B2}">
      <dgm:prSet/>
      <dgm:spPr/>
      <dgm:t>
        <a:bodyPr/>
        <a:lstStyle/>
        <a:p>
          <a:endParaRPr lang="es-PE"/>
        </a:p>
      </dgm:t>
    </dgm:pt>
    <dgm:pt modelId="{43A2BC33-4211-455D-88DC-69039DD3DBDF}" type="sibTrans" cxnId="{EC54A540-D6B4-4C0A-8B54-152AF1FC36B2}">
      <dgm:prSet/>
      <dgm:spPr/>
      <dgm:t>
        <a:bodyPr/>
        <a:lstStyle/>
        <a:p>
          <a:endParaRPr lang="es-PE"/>
        </a:p>
      </dgm:t>
    </dgm:pt>
    <dgm:pt modelId="{D70A73C9-DCDA-4899-B703-FD37830538F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Comunidades Campesinas </a:t>
          </a:r>
        </a:p>
        <a:p>
          <a:r>
            <a:rPr lang="es-ES" sz="1400" b="1" dirty="0" smtClean="0">
              <a:solidFill>
                <a:srgbClr val="2A2A2A"/>
              </a:solidFill>
              <a:latin typeface="Arial Narrow" pitchFamily="34" charset="0"/>
              <a:ea typeface="Times New Roman"/>
              <a:cs typeface="Times New Roman"/>
            </a:rPr>
            <a:t>CC Cuyas </a:t>
          </a:r>
          <a:r>
            <a:rPr lang="es-ES" sz="1400" b="1" dirty="0" err="1" smtClean="0">
              <a:solidFill>
                <a:srgbClr val="2A2A2A"/>
              </a:solidFill>
              <a:latin typeface="Arial Narrow" pitchFamily="34" charset="0"/>
              <a:ea typeface="Times New Roman"/>
              <a:cs typeface="Times New Roman"/>
            </a:rPr>
            <a:t>Cuchayo</a:t>
          </a:r>
          <a:r>
            <a:rPr lang="es-ES" sz="1400" b="1" dirty="0" smtClean="0">
              <a:solidFill>
                <a:srgbClr val="2A2A2A"/>
              </a:solidFill>
              <a:latin typeface="Arial Narrow" pitchFamily="34" charset="0"/>
              <a:ea typeface="Times New Roman"/>
              <a:cs typeface="Times New Roman"/>
            </a:rPr>
            <a:t> - </a:t>
          </a:r>
          <a:r>
            <a:rPr lang="es-ES" sz="1400" b="1" dirty="0" err="1" smtClean="0">
              <a:solidFill>
                <a:srgbClr val="2A2A2A"/>
              </a:solidFill>
              <a:latin typeface="Arial Narrow" pitchFamily="34" charset="0"/>
              <a:ea typeface="Times New Roman"/>
              <a:cs typeface="Times New Roman"/>
            </a:rPr>
            <a:t>Ayabaca</a:t>
          </a:r>
          <a:endParaRPr lang="es-PE" sz="1400" b="1" dirty="0" smtClean="0">
            <a:solidFill>
              <a:srgbClr val="000000"/>
            </a:solidFill>
            <a:latin typeface="Arial Narrow" pitchFamily="34" charset="0"/>
          </a:endParaRPr>
        </a:p>
      </dgm:t>
    </dgm:pt>
    <dgm:pt modelId="{E4F0B89D-5D9A-41DD-A3FC-8EF11845F34F}" type="parTrans" cxnId="{C1808790-82A9-487C-8D22-7B1A4DC1F858}">
      <dgm:prSet/>
      <dgm:spPr/>
      <dgm:t>
        <a:bodyPr/>
        <a:lstStyle/>
        <a:p>
          <a:endParaRPr lang="es-PE"/>
        </a:p>
      </dgm:t>
    </dgm:pt>
    <dgm:pt modelId="{D885E16C-92AC-4E2F-9BAC-01CE256B6034}" type="sibTrans" cxnId="{C1808790-82A9-487C-8D22-7B1A4DC1F858}">
      <dgm:prSet/>
      <dgm:spPr/>
      <dgm:t>
        <a:bodyPr/>
        <a:lstStyle/>
        <a:p>
          <a:endParaRPr lang="es-PE"/>
        </a:p>
      </dgm:t>
    </dgm:pt>
    <dgm:pt modelId="{915D52D4-EC80-4B6D-89D6-2135934AC3D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Organizaciones de Usuarios  no Agrarios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EPS Grau Chulucanas</a:t>
          </a:r>
          <a:endParaRPr lang="es-PE" sz="1400" b="1" dirty="0">
            <a:solidFill>
              <a:srgbClr val="000000"/>
            </a:solidFill>
            <a:latin typeface="Arial Narrow" pitchFamily="34" charset="0"/>
          </a:endParaRPr>
        </a:p>
      </dgm:t>
    </dgm:pt>
    <dgm:pt modelId="{22AB9EF9-78CE-4045-9BDE-DAD1BE53E76A}" type="parTrans" cxnId="{1664C646-BF47-4BC3-AA5B-B0DB76B8F640}">
      <dgm:prSet/>
      <dgm:spPr/>
      <dgm:t>
        <a:bodyPr/>
        <a:lstStyle/>
        <a:p>
          <a:endParaRPr lang="es-PE"/>
        </a:p>
      </dgm:t>
    </dgm:pt>
    <dgm:pt modelId="{36218BCF-DCE0-4EFF-B21F-C39E2A24D38D}" type="sibTrans" cxnId="{1664C646-BF47-4BC3-AA5B-B0DB76B8F640}">
      <dgm:prSet/>
      <dgm:spPr/>
      <dgm:t>
        <a:bodyPr/>
        <a:lstStyle/>
        <a:p>
          <a:endParaRPr lang="es-PE"/>
        </a:p>
      </dgm:t>
    </dgm:pt>
    <dgm:pt modelId="{862A55BB-3F51-4907-A6CC-FBC79A9A932A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Organizaciones  de Usuarios  de uso Agrario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JUA San Lorenzo</a:t>
          </a:r>
          <a:endParaRPr lang="es-PE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900BF86A-192E-467F-8AA6-EA37E2366E5F}" type="parTrans" cxnId="{7745FCCD-2797-4DC8-AEB2-4E61AF8F9C3E}">
      <dgm:prSet/>
      <dgm:spPr/>
      <dgm:t>
        <a:bodyPr/>
        <a:lstStyle/>
        <a:p>
          <a:endParaRPr lang="es-PE"/>
        </a:p>
      </dgm:t>
    </dgm:pt>
    <dgm:pt modelId="{5ADB9755-808D-4039-8FD2-5D25B3D9B327}" type="sibTrans" cxnId="{7745FCCD-2797-4DC8-AEB2-4E61AF8F9C3E}">
      <dgm:prSet/>
      <dgm:spPr/>
      <dgm:t>
        <a:bodyPr/>
        <a:lstStyle/>
        <a:p>
          <a:endParaRPr lang="es-PE"/>
        </a:p>
      </dgm:t>
    </dgm:pt>
    <dgm:pt modelId="{FCD01E95-0D7C-434E-A0A5-D4B7029C362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Autoridad Nacional del Agua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AAA </a:t>
          </a:r>
          <a:r>
            <a:rPr lang="es-PE" sz="1400" b="1" dirty="0" err="1" smtClean="0">
              <a:solidFill>
                <a:srgbClr val="000000"/>
              </a:solidFill>
              <a:latin typeface="Arial Narrow" pitchFamily="34" charset="0"/>
            </a:rPr>
            <a:t>Zarumilla</a:t>
          </a:r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 - </a:t>
          </a:r>
          <a:r>
            <a:rPr lang="es-PE" sz="1400" b="1" dirty="0" err="1" smtClean="0">
              <a:solidFill>
                <a:srgbClr val="000000"/>
              </a:solidFill>
              <a:latin typeface="Arial Narrow" pitchFamily="34" charset="0"/>
            </a:rPr>
            <a:t>Jequetepeque</a:t>
          </a:r>
          <a:endParaRPr lang="es-PE" sz="1400" b="1" dirty="0" smtClean="0">
            <a:solidFill>
              <a:srgbClr val="000000"/>
            </a:solidFill>
            <a:latin typeface="Arial Narrow" pitchFamily="34" charset="0"/>
          </a:endParaRPr>
        </a:p>
      </dgm:t>
    </dgm:pt>
    <dgm:pt modelId="{15AA5E4E-31C6-4FCA-A397-8C824EE8F669}" type="parTrans" cxnId="{DA8033F7-16F5-4047-9025-EEE4A705131B}">
      <dgm:prSet/>
      <dgm:spPr/>
      <dgm:t>
        <a:bodyPr/>
        <a:lstStyle/>
        <a:p>
          <a:endParaRPr lang="es-PE"/>
        </a:p>
      </dgm:t>
    </dgm:pt>
    <dgm:pt modelId="{A7803C68-5614-4319-B6B6-44D72E214B9A}" type="sibTrans" cxnId="{DA8033F7-16F5-4047-9025-EEE4A705131B}">
      <dgm:prSet/>
      <dgm:spPr/>
      <dgm:t>
        <a:bodyPr/>
        <a:lstStyle/>
        <a:p>
          <a:endParaRPr lang="es-PE"/>
        </a:p>
      </dgm:t>
    </dgm:pt>
    <dgm:pt modelId="{061BDEFD-E7B1-4E21-A16E-46484CA28A2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Proyectos Especiales</a:t>
          </a:r>
        </a:p>
        <a:p>
          <a:r>
            <a:rPr lang="es-PE" sz="1400" b="1" dirty="0" smtClean="0">
              <a:solidFill>
                <a:srgbClr val="000000"/>
              </a:solidFill>
              <a:latin typeface="Arial Narrow" pitchFamily="34" charset="0"/>
            </a:rPr>
            <a:t>PECHP</a:t>
          </a:r>
        </a:p>
      </dgm:t>
    </dgm:pt>
    <dgm:pt modelId="{3462D169-F9FD-4E6B-ABDC-12D18FAC3658}" type="parTrans" cxnId="{2C590ABF-DD2C-4CC0-A064-9CEB8AAEF4A3}">
      <dgm:prSet/>
      <dgm:spPr/>
      <dgm:t>
        <a:bodyPr/>
        <a:lstStyle/>
        <a:p>
          <a:endParaRPr lang="es-PE"/>
        </a:p>
      </dgm:t>
    </dgm:pt>
    <dgm:pt modelId="{14A5A29E-192B-476A-ADB6-89B83DCE1B9A}" type="sibTrans" cxnId="{2C590ABF-DD2C-4CC0-A064-9CEB8AAEF4A3}">
      <dgm:prSet/>
      <dgm:spPr/>
      <dgm:t>
        <a:bodyPr/>
        <a:lstStyle/>
        <a:p>
          <a:endParaRPr lang="es-PE"/>
        </a:p>
      </dgm:t>
    </dgm:pt>
    <dgm:pt modelId="{FF243DD8-78B9-4879-9A8B-6173F55E9FF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b="1" dirty="0" smtClean="0">
              <a:solidFill>
                <a:srgbClr val="000000"/>
              </a:solidFill>
              <a:latin typeface="Arial Narrow" pitchFamily="34" charset="0"/>
            </a:rPr>
            <a:t>Ministerio de Relaciones Exteriores</a:t>
          </a:r>
        </a:p>
      </dgm:t>
    </dgm:pt>
    <dgm:pt modelId="{5A158DB7-B41E-40D5-917F-61D4E516AFDE}" type="parTrans" cxnId="{E9D8C15F-6307-4541-AD14-5400A12DB9A7}">
      <dgm:prSet/>
      <dgm:spPr/>
      <dgm:t>
        <a:bodyPr/>
        <a:lstStyle/>
        <a:p>
          <a:endParaRPr lang="es-PE"/>
        </a:p>
      </dgm:t>
    </dgm:pt>
    <dgm:pt modelId="{B1BE04A5-2007-424C-BB4F-E46F354F9BD7}" type="sibTrans" cxnId="{E9D8C15F-6307-4541-AD14-5400A12DB9A7}">
      <dgm:prSet/>
      <dgm:spPr/>
      <dgm:t>
        <a:bodyPr/>
        <a:lstStyle/>
        <a:p>
          <a:endParaRPr lang="es-PE"/>
        </a:p>
      </dgm:t>
    </dgm:pt>
    <dgm:pt modelId="{D9490476-CA3D-4F19-B36D-476B86D955A7}" type="pres">
      <dgm:prSet presAssocID="{1574EA8F-1A70-4933-B718-EA95AB5D7F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1CA161A-58EA-46C6-A272-E4A759D20811}" type="pres">
      <dgm:prSet presAssocID="{1574EA8F-1A70-4933-B718-EA95AB5D7F43}" presName="cycle" presStyleCnt="0"/>
      <dgm:spPr/>
    </dgm:pt>
    <dgm:pt modelId="{AF8D19CE-DE91-4B43-BBEB-835B2911C504}" type="pres">
      <dgm:prSet presAssocID="{9C46E88C-91EA-4F90-81A7-A1B03BA96BC9}" presName="nodeFirstNode" presStyleLbl="node1" presStyleIdx="0" presStyleCnt="10" custScaleX="186337" custScaleY="164320" custRadScaleRad="100086" custRadScaleInc="726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17B097-2BE5-415D-A995-DF5B0BC796E6}" type="pres">
      <dgm:prSet presAssocID="{68268DB6-AC45-4EEA-8DAC-0D82740BD2BF}" presName="sibTransFirstNode" presStyleLbl="bgShp" presStyleIdx="0" presStyleCnt="1" custAng="708881" custScaleX="124974" custLinFactNeighborX="-4310" custLinFactNeighborY="820"/>
      <dgm:spPr/>
      <dgm:t>
        <a:bodyPr/>
        <a:lstStyle/>
        <a:p>
          <a:endParaRPr lang="es-PE"/>
        </a:p>
      </dgm:t>
    </dgm:pt>
    <dgm:pt modelId="{1F2BCEBF-606B-4379-89F6-0D0CA613E771}" type="pres">
      <dgm:prSet presAssocID="{FCD01E95-0D7C-434E-A0A5-D4B7029C3628}" presName="nodeFollowingNodes" presStyleLbl="node1" presStyleIdx="1" presStyleCnt="10" custScaleX="215262" custScaleY="117565" custRadScaleRad="124221" custRadScaleInc="6608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A4EB19-EBD2-4FC3-857A-857751A52C0C}" type="pres">
      <dgm:prSet presAssocID="{862A55BB-3F51-4907-A6CC-FBC79A9A932A}" presName="nodeFollowingNodes" presStyleLbl="node1" presStyleIdx="2" presStyleCnt="10" custScaleX="178940" custScaleY="118084" custRadScaleRad="122603" custRadScaleInc="303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65C97C-4476-476C-8E05-C1C3E8D7F530}" type="pres">
      <dgm:prSet presAssocID="{915D52D4-EC80-4B6D-89D6-2135934AC3DF}" presName="nodeFollowingNodes" presStyleLbl="node1" presStyleIdx="3" presStyleCnt="10" custScaleX="159159" custScaleY="120941" custRadScaleRad="126082" custRadScaleInc="-93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00B353-04B8-475C-93D8-C36D5D002601}" type="pres">
      <dgm:prSet presAssocID="{58D4078A-E83C-44B7-8DBE-8FCD458F9FE5}" presName="nodeFollowingNodes" presStyleLbl="node1" presStyleIdx="4" presStyleCnt="10" custScaleX="185545" custScaleY="100256" custRadScaleRad="129641" custRadScaleInc="-556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DB4FDE-F90E-4C6C-9397-1D98446A7703}" type="pres">
      <dgm:prSet presAssocID="{56BD3D9E-47E2-45BB-A8C2-1604D7B2FF29}" presName="nodeFollowingNodes" presStyleLbl="node1" presStyleIdx="5" presStyleCnt="10" custScaleX="160662" custScaleY="128902" custRadScaleRad="96283" custRadScaleInc="-1578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E0277D-7F46-4F78-BA67-D6B05D7F267A}" type="pres">
      <dgm:prSet presAssocID="{D1C0EB23-559E-4B55-A47B-E79C03E33D59}" presName="nodeFollowingNodes" presStyleLbl="node1" presStyleIdx="6" presStyleCnt="10" custScaleX="151389" custScaleY="126169" custRadScaleRad="117851" custRadScaleInc="6448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834FA4-470E-4BA7-9FBF-183A2842D5A4}" type="pres">
      <dgm:prSet presAssocID="{D70A73C9-DCDA-4899-B703-FD37830538F7}" presName="nodeFollowingNodes" presStyleLbl="node1" presStyleIdx="7" presStyleCnt="10" custScaleX="192374" custScaleY="118820" custRadScaleRad="133947" custRadScaleInc="3719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B50664-652D-4255-A177-3057A84CAC2E}" type="pres">
      <dgm:prSet presAssocID="{061BDEFD-E7B1-4E21-A16E-46484CA28A21}" presName="nodeFollowingNodes" presStyleLbl="node1" presStyleIdx="8" presStyleCnt="10" custScaleX="163732" custRadScaleRad="132432" custRadScaleInc="-1673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04E1C4-60AE-4CBC-93D7-4C58EC192346}" type="pres">
      <dgm:prSet presAssocID="{FF243DD8-78B9-4879-9A8B-6173F55E9FFE}" presName="nodeFollowingNodes" presStyleLbl="node1" presStyleIdx="9" presStyleCnt="10" custScaleX="172349" custRadScaleRad="121207" custRadScaleInc="-4800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EFF4FA1-1182-4B51-BCDC-1E3F9DE1E98D}" type="presOf" srcId="{9C46E88C-91EA-4F90-81A7-A1B03BA96BC9}" destId="{AF8D19CE-DE91-4B43-BBEB-835B2911C504}" srcOrd="0" destOrd="0" presId="urn:microsoft.com/office/officeart/2005/8/layout/cycle3"/>
    <dgm:cxn modelId="{FFE54D09-89B6-4FA1-9874-9A9E131608AC}" type="presOf" srcId="{D70A73C9-DCDA-4899-B703-FD37830538F7}" destId="{5C834FA4-470E-4BA7-9FBF-183A2842D5A4}" srcOrd="0" destOrd="0" presId="urn:microsoft.com/office/officeart/2005/8/layout/cycle3"/>
    <dgm:cxn modelId="{0EB384F0-2E30-4568-8A51-4F15174837E8}" srcId="{1574EA8F-1A70-4933-B718-EA95AB5D7F43}" destId="{56BD3D9E-47E2-45BB-A8C2-1604D7B2FF29}" srcOrd="5" destOrd="0" parTransId="{6E7CB99B-1236-4B7A-AE31-C40F3E009660}" sibTransId="{6A8B85F6-D1C3-4BB8-92AE-458EC8F310FB}"/>
    <dgm:cxn modelId="{E6838E32-5329-4718-AFA5-C8EBC6B4CF2C}" type="presOf" srcId="{58D4078A-E83C-44B7-8DBE-8FCD458F9FE5}" destId="{BB00B353-04B8-475C-93D8-C36D5D002601}" srcOrd="0" destOrd="0" presId="urn:microsoft.com/office/officeart/2005/8/layout/cycle3"/>
    <dgm:cxn modelId="{E9D8C15F-6307-4541-AD14-5400A12DB9A7}" srcId="{1574EA8F-1A70-4933-B718-EA95AB5D7F43}" destId="{FF243DD8-78B9-4879-9A8B-6173F55E9FFE}" srcOrd="9" destOrd="0" parTransId="{5A158DB7-B41E-40D5-917F-61D4E516AFDE}" sibTransId="{B1BE04A5-2007-424C-BB4F-E46F354F9BD7}"/>
    <dgm:cxn modelId="{7745FCCD-2797-4DC8-AEB2-4E61AF8F9C3E}" srcId="{1574EA8F-1A70-4933-B718-EA95AB5D7F43}" destId="{862A55BB-3F51-4907-A6CC-FBC79A9A932A}" srcOrd="2" destOrd="0" parTransId="{900BF86A-192E-467F-8AA6-EA37E2366E5F}" sibTransId="{5ADB9755-808D-4039-8FD2-5D25B3D9B327}"/>
    <dgm:cxn modelId="{C7B83CAC-F7A7-49B0-A6E4-DD949C515A8F}" type="presOf" srcId="{915D52D4-EC80-4B6D-89D6-2135934AC3DF}" destId="{4765C97C-4476-476C-8E05-C1C3E8D7F530}" srcOrd="0" destOrd="0" presId="urn:microsoft.com/office/officeart/2005/8/layout/cycle3"/>
    <dgm:cxn modelId="{2C590ABF-DD2C-4CC0-A064-9CEB8AAEF4A3}" srcId="{1574EA8F-1A70-4933-B718-EA95AB5D7F43}" destId="{061BDEFD-E7B1-4E21-A16E-46484CA28A21}" srcOrd="8" destOrd="0" parTransId="{3462D169-F9FD-4E6B-ABDC-12D18FAC3658}" sibTransId="{14A5A29E-192B-476A-ADB6-89B83DCE1B9A}"/>
    <dgm:cxn modelId="{9E9FD00C-B79B-48DE-A6BE-75096B2B96D7}" type="presOf" srcId="{FCD01E95-0D7C-434E-A0A5-D4B7029C3628}" destId="{1F2BCEBF-606B-4379-89F6-0D0CA613E771}" srcOrd="0" destOrd="0" presId="urn:microsoft.com/office/officeart/2005/8/layout/cycle3"/>
    <dgm:cxn modelId="{1664C646-BF47-4BC3-AA5B-B0DB76B8F640}" srcId="{1574EA8F-1A70-4933-B718-EA95AB5D7F43}" destId="{915D52D4-EC80-4B6D-89D6-2135934AC3DF}" srcOrd="3" destOrd="0" parTransId="{22AB9EF9-78CE-4045-9BDE-DAD1BE53E76A}" sibTransId="{36218BCF-DCE0-4EFF-B21F-C39E2A24D38D}"/>
    <dgm:cxn modelId="{9709E853-C4BD-439C-895B-A7694D8910CF}" type="presOf" srcId="{D1C0EB23-559E-4B55-A47B-E79C03E33D59}" destId="{EBE0277D-7F46-4F78-BA67-D6B05D7F267A}" srcOrd="0" destOrd="0" presId="urn:microsoft.com/office/officeart/2005/8/layout/cycle3"/>
    <dgm:cxn modelId="{BD4C031C-9591-4A74-A3D2-3516A0E72A58}" type="presOf" srcId="{68268DB6-AC45-4EEA-8DAC-0D82740BD2BF}" destId="{B517B097-2BE5-415D-A995-DF5B0BC796E6}" srcOrd="0" destOrd="0" presId="urn:microsoft.com/office/officeart/2005/8/layout/cycle3"/>
    <dgm:cxn modelId="{A508F8D5-15BD-4057-AEE3-17F542F9B4EB}" type="presOf" srcId="{061BDEFD-E7B1-4E21-A16E-46484CA28A21}" destId="{45B50664-652D-4255-A177-3057A84CAC2E}" srcOrd="0" destOrd="0" presId="urn:microsoft.com/office/officeart/2005/8/layout/cycle3"/>
    <dgm:cxn modelId="{86F42933-2200-456D-8D4C-D5A765E84334}" type="presOf" srcId="{1574EA8F-1A70-4933-B718-EA95AB5D7F43}" destId="{D9490476-CA3D-4F19-B36D-476B86D955A7}" srcOrd="0" destOrd="0" presId="urn:microsoft.com/office/officeart/2005/8/layout/cycle3"/>
    <dgm:cxn modelId="{E28B39E5-F35F-41C6-8693-5D3B81792319}" type="presOf" srcId="{862A55BB-3F51-4907-A6CC-FBC79A9A932A}" destId="{55A4EB19-EBD2-4FC3-857A-857751A52C0C}" srcOrd="0" destOrd="0" presId="urn:microsoft.com/office/officeart/2005/8/layout/cycle3"/>
    <dgm:cxn modelId="{FD46768F-36A9-418E-9BE8-C9EC53B460C1}" srcId="{1574EA8F-1A70-4933-B718-EA95AB5D7F43}" destId="{9C46E88C-91EA-4F90-81A7-A1B03BA96BC9}" srcOrd="0" destOrd="0" parTransId="{38182D07-1D86-4F5C-80E1-9B5268A975E4}" sibTransId="{68268DB6-AC45-4EEA-8DAC-0D82740BD2BF}"/>
    <dgm:cxn modelId="{DA8033F7-16F5-4047-9025-EEE4A705131B}" srcId="{1574EA8F-1A70-4933-B718-EA95AB5D7F43}" destId="{FCD01E95-0D7C-434E-A0A5-D4B7029C3628}" srcOrd="1" destOrd="0" parTransId="{15AA5E4E-31C6-4FCA-A397-8C824EE8F669}" sibTransId="{A7803C68-5614-4319-B6B6-44D72E214B9A}"/>
    <dgm:cxn modelId="{EC54A540-D6B4-4C0A-8B54-152AF1FC36B2}" srcId="{1574EA8F-1A70-4933-B718-EA95AB5D7F43}" destId="{D1C0EB23-559E-4B55-A47B-E79C03E33D59}" srcOrd="6" destOrd="0" parTransId="{4077ECA9-1AC8-4A1D-A782-27F2514D467F}" sibTransId="{43A2BC33-4211-455D-88DC-69039DD3DBDF}"/>
    <dgm:cxn modelId="{B14891C3-117E-4CF5-AC31-008AD087FA80}" type="presOf" srcId="{56BD3D9E-47E2-45BB-A8C2-1604D7B2FF29}" destId="{7DDB4FDE-F90E-4C6C-9397-1D98446A7703}" srcOrd="0" destOrd="0" presId="urn:microsoft.com/office/officeart/2005/8/layout/cycle3"/>
    <dgm:cxn modelId="{C1808790-82A9-487C-8D22-7B1A4DC1F858}" srcId="{1574EA8F-1A70-4933-B718-EA95AB5D7F43}" destId="{D70A73C9-DCDA-4899-B703-FD37830538F7}" srcOrd="7" destOrd="0" parTransId="{E4F0B89D-5D9A-41DD-A3FC-8EF11845F34F}" sibTransId="{D885E16C-92AC-4E2F-9BAC-01CE256B6034}"/>
    <dgm:cxn modelId="{C050FC13-D02A-4CE7-86E2-71710A73C8FE}" type="presOf" srcId="{FF243DD8-78B9-4879-9A8B-6173F55E9FFE}" destId="{8904E1C4-60AE-4CBC-93D7-4C58EC192346}" srcOrd="0" destOrd="0" presId="urn:microsoft.com/office/officeart/2005/8/layout/cycle3"/>
    <dgm:cxn modelId="{1E8D7336-705A-4507-A902-7C486EC53C05}" srcId="{1574EA8F-1A70-4933-B718-EA95AB5D7F43}" destId="{58D4078A-E83C-44B7-8DBE-8FCD458F9FE5}" srcOrd="4" destOrd="0" parTransId="{69EDD34A-FE41-41A3-ABAF-AA53CD45F95E}" sibTransId="{4C962208-3E5A-4108-9590-E803AB2BD0C6}"/>
    <dgm:cxn modelId="{6BF983AC-41B8-4CA9-91A2-54BC875979D8}" type="presParOf" srcId="{D9490476-CA3D-4F19-B36D-476B86D955A7}" destId="{61CA161A-58EA-46C6-A272-E4A759D20811}" srcOrd="0" destOrd="0" presId="urn:microsoft.com/office/officeart/2005/8/layout/cycle3"/>
    <dgm:cxn modelId="{EAA43D2A-2F81-4E6C-ACD5-D0FC0360A789}" type="presParOf" srcId="{61CA161A-58EA-46C6-A272-E4A759D20811}" destId="{AF8D19CE-DE91-4B43-BBEB-835B2911C504}" srcOrd="0" destOrd="0" presId="urn:microsoft.com/office/officeart/2005/8/layout/cycle3"/>
    <dgm:cxn modelId="{8D844288-F9F0-41A1-8CD4-9BD7568F7F63}" type="presParOf" srcId="{61CA161A-58EA-46C6-A272-E4A759D20811}" destId="{B517B097-2BE5-415D-A995-DF5B0BC796E6}" srcOrd="1" destOrd="0" presId="urn:microsoft.com/office/officeart/2005/8/layout/cycle3"/>
    <dgm:cxn modelId="{B93847CA-F3B9-4FA3-8ABD-BEF6C9698D3E}" type="presParOf" srcId="{61CA161A-58EA-46C6-A272-E4A759D20811}" destId="{1F2BCEBF-606B-4379-89F6-0D0CA613E771}" srcOrd="2" destOrd="0" presId="urn:microsoft.com/office/officeart/2005/8/layout/cycle3"/>
    <dgm:cxn modelId="{29C330A3-377E-4A15-A74D-1C12B4A6ABEF}" type="presParOf" srcId="{61CA161A-58EA-46C6-A272-E4A759D20811}" destId="{55A4EB19-EBD2-4FC3-857A-857751A52C0C}" srcOrd="3" destOrd="0" presId="urn:microsoft.com/office/officeart/2005/8/layout/cycle3"/>
    <dgm:cxn modelId="{B2250E16-06CE-4EA7-8804-3D1AAB72CFD5}" type="presParOf" srcId="{61CA161A-58EA-46C6-A272-E4A759D20811}" destId="{4765C97C-4476-476C-8E05-C1C3E8D7F530}" srcOrd="4" destOrd="0" presId="urn:microsoft.com/office/officeart/2005/8/layout/cycle3"/>
    <dgm:cxn modelId="{C7B9D4D1-61C8-4AB8-8C28-120D3C0B5B2C}" type="presParOf" srcId="{61CA161A-58EA-46C6-A272-E4A759D20811}" destId="{BB00B353-04B8-475C-93D8-C36D5D002601}" srcOrd="5" destOrd="0" presId="urn:microsoft.com/office/officeart/2005/8/layout/cycle3"/>
    <dgm:cxn modelId="{3559713B-C907-403D-8F5E-BE1F945CD3A9}" type="presParOf" srcId="{61CA161A-58EA-46C6-A272-E4A759D20811}" destId="{7DDB4FDE-F90E-4C6C-9397-1D98446A7703}" srcOrd="6" destOrd="0" presId="urn:microsoft.com/office/officeart/2005/8/layout/cycle3"/>
    <dgm:cxn modelId="{DFCA9F41-3F31-4CC7-AF5D-55E303EB9222}" type="presParOf" srcId="{61CA161A-58EA-46C6-A272-E4A759D20811}" destId="{EBE0277D-7F46-4F78-BA67-D6B05D7F267A}" srcOrd="7" destOrd="0" presId="urn:microsoft.com/office/officeart/2005/8/layout/cycle3"/>
    <dgm:cxn modelId="{95A1683F-6FD0-49FC-B815-869A24074B09}" type="presParOf" srcId="{61CA161A-58EA-46C6-A272-E4A759D20811}" destId="{5C834FA4-470E-4BA7-9FBF-183A2842D5A4}" srcOrd="8" destOrd="0" presId="urn:microsoft.com/office/officeart/2005/8/layout/cycle3"/>
    <dgm:cxn modelId="{6B103583-973F-4222-94F5-E1A31FE5C773}" type="presParOf" srcId="{61CA161A-58EA-46C6-A272-E4A759D20811}" destId="{45B50664-652D-4255-A177-3057A84CAC2E}" srcOrd="9" destOrd="0" presId="urn:microsoft.com/office/officeart/2005/8/layout/cycle3"/>
    <dgm:cxn modelId="{9C352A13-AD24-4378-82E0-C391AA11F509}" type="presParOf" srcId="{61CA161A-58EA-46C6-A272-E4A759D20811}" destId="{8904E1C4-60AE-4CBC-93D7-4C58EC192346}" srcOrd="10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0135CF0-FD20-482B-B0BC-82CDE6A600D2}" type="datetimeFigureOut">
              <a:rPr lang="es-ES"/>
              <a:pPr>
                <a:defRPr/>
              </a:pPr>
              <a:t>22/06/2011</a:t>
            </a:fld>
            <a:endParaRPr lang="es-E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94C708A-68DB-46E5-A6DA-A12276728E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Haga clic para modificar el estilo de texto del patrón</a:t>
            </a:r>
          </a:p>
          <a:p>
            <a:pPr lvl="1"/>
            <a:r>
              <a:rPr lang="es-MX" noProof="0" smtClean="0"/>
              <a:t>Segundo nivel</a:t>
            </a:r>
          </a:p>
          <a:p>
            <a:pPr lvl="2"/>
            <a:r>
              <a:rPr lang="es-MX" noProof="0" smtClean="0"/>
              <a:t>Tercer nivel</a:t>
            </a:r>
          </a:p>
          <a:p>
            <a:pPr lvl="3"/>
            <a:r>
              <a:rPr lang="es-MX" noProof="0" smtClean="0"/>
              <a:t>Cuarto nivel</a:t>
            </a:r>
          </a:p>
          <a:p>
            <a:pPr lvl="4"/>
            <a:r>
              <a:rPr lang="es-MX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35393A-3194-4FBE-B7F9-AF10FD0091D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F4249-0754-4278-8AB7-9F23DFCFD456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000125" y="727075"/>
            <a:ext cx="4857750" cy="36433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10100"/>
            <a:ext cx="5029200" cy="4371975"/>
          </a:xfrm>
          <a:noFill/>
          <a:ln/>
        </p:spPr>
        <p:txBody>
          <a:bodyPr/>
          <a:lstStyle/>
          <a:p>
            <a:endParaRPr lang="es-P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0FE96E-C1A2-49B1-B1B0-22FD9F27AAD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1D03-D91C-45F7-8CCB-45CCC5EB0E9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2D97-AA09-497A-AA5C-98719679325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80D2-C37F-450F-9B91-3A7962FE945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B3949-AE8D-46FD-A7DE-CF53ABEBB88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B70188-F43C-45C4-A12B-C50D2F33C1C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9317C-B458-482D-8D92-4C33CC36A7A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A4052-2C37-4823-AF21-C4FD56F5B4D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32BB-3596-466B-9119-C4D6370D645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74C34-AEBE-4F1B-984C-B03FD110ABB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0E7E26-EA15-4690-917F-B2B69440FE4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E5C321E-BC7A-45A2-B19F-ADFACA8ED15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8" r:id="rId2"/>
    <p:sldLayoutId id="2147483853" r:id="rId3"/>
    <p:sldLayoutId id="2147483854" r:id="rId4"/>
    <p:sldLayoutId id="2147483855" r:id="rId5"/>
    <p:sldLayoutId id="2147483856" r:id="rId6"/>
    <p:sldLayoutId id="2147483849" r:id="rId7"/>
    <p:sldLayoutId id="2147483857" r:id="rId8"/>
    <p:sldLayoutId id="2147483858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14313"/>
            <a:ext cx="2000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2 Imagen" descr="C:\Documents and Settings\cportocarrerol\Configuración local\Temp\LOGO - GORE Piur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3"/>
            <a:ext cx="274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214313" y="2714625"/>
            <a:ext cx="8929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latin typeface="Berlin Sans FB" pitchFamily="34" charset="0"/>
              </a:rPr>
              <a:t>IV CONGRESO NACIONAL DE GESTION AMBIENTAL VII ECODIALOGO NACIONAL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38" y="3929063"/>
            <a:ext cx="8001000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33CC"/>
                </a:solidFill>
                <a:latin typeface="Arial Black" pitchFamily="34" charset="0"/>
                <a:cs typeface="Arial" pitchFamily="34" charset="0"/>
              </a:rPr>
              <a:t>EL CONSEJO DE RECURSOS HIDRICOS DE LA CUENCA CHIRA – PIURA</a:t>
            </a:r>
          </a:p>
          <a:p>
            <a:pPr>
              <a:defRPr/>
            </a:pPr>
            <a:endParaRPr lang="es-ES" sz="1800" dirty="0">
              <a:cs typeface="Arial" pitchFamily="34" charset="0"/>
            </a:endParaRPr>
          </a:p>
          <a:p>
            <a:pPr algn="ctr">
              <a:defRPr/>
            </a:pPr>
            <a:r>
              <a:rPr lang="es-ES" sz="1800" b="1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ING. CRISTINA PORTOCARRERO LAU</a:t>
            </a:r>
          </a:p>
          <a:p>
            <a:pPr algn="ctr">
              <a:defRPr/>
            </a:pPr>
            <a:r>
              <a:rPr lang="es-ES" sz="1800" b="1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SUB GERENTE REGIONAL DE MEDIO AMBIENTE</a:t>
            </a:r>
          </a:p>
          <a:p>
            <a:pPr algn="ctr">
              <a:defRPr/>
            </a:pPr>
            <a:endParaRPr lang="es-ES" sz="1800" b="1" dirty="0">
              <a:solidFill>
                <a:schemeClr val="tx2">
                  <a:lumMod val="75000"/>
                </a:schemeClr>
              </a:solidFill>
              <a:latin typeface="Berlin Sans FB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1800" b="1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JUNIO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0" y="857250"/>
            <a:ext cx="75723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2800" b="1">
                <a:latin typeface="Arial Narrow" pitchFamily="34" charset="0"/>
              </a:rPr>
              <a:t> </a:t>
            </a:r>
            <a:r>
              <a:rPr lang="es-ES" sz="2400" b="1">
                <a:latin typeface="Arial Narrow" pitchFamily="34" charset="0"/>
              </a:rPr>
              <a:t>Ley de Organización y Funciones del Ministerio de </a:t>
            </a:r>
          </a:p>
          <a:p>
            <a:pPr>
              <a:buClr>
                <a:srgbClr val="FF0000"/>
              </a:buClr>
            </a:pPr>
            <a:r>
              <a:rPr lang="es-ES" sz="2400" b="1">
                <a:latin typeface="Arial Narrow" pitchFamily="34" charset="0"/>
              </a:rPr>
              <a:t>     Agricultura. Decreto Legislativo N° 997 (13.03.2008).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ES" sz="2400" b="1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Ley de Recursos Hídricos – Ley Nº 29338 </a:t>
            </a:r>
          </a:p>
          <a:p>
            <a:pPr>
              <a:buClr>
                <a:srgbClr val="FF0000"/>
              </a:buClr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    (31.03.2009).</a:t>
            </a:r>
          </a:p>
          <a:p>
            <a:pPr>
              <a:buClr>
                <a:srgbClr val="FF0000"/>
              </a:buClr>
            </a:pPr>
            <a:endParaRPr lang="es-ES" sz="2400" b="1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Política y Estrategia Nacional de Recursos Hídricos</a:t>
            </a:r>
          </a:p>
          <a:p>
            <a:pPr>
              <a:buClr>
                <a:srgbClr val="FF0000"/>
              </a:buClr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    del Perú (24.04.2009).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ES" sz="2400" b="1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Reglamento de la Ley de Recursos Hídricos – </a:t>
            </a:r>
          </a:p>
          <a:p>
            <a:pPr>
              <a:buClr>
                <a:srgbClr val="FF0000"/>
              </a:buClr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    Decreto Supremo Nº 001-2010-AG (26.03.2010).</a:t>
            </a:r>
          </a:p>
          <a:p>
            <a:pPr>
              <a:buClr>
                <a:srgbClr val="FF0000"/>
              </a:buClr>
            </a:pPr>
            <a:endParaRPr lang="es-ES" sz="2400" b="1"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 Lineamientos para la creación de CRHC.</a:t>
            </a:r>
          </a:p>
          <a:p>
            <a:pPr>
              <a:buClr>
                <a:srgbClr val="FF0000"/>
              </a:buClr>
            </a:pPr>
            <a:r>
              <a:rPr lang="es-ES" sz="2400" b="1">
                <a:latin typeface="Arial Narrow" pitchFamily="34" charset="0"/>
                <a:cs typeface="Arial" pitchFamily="34" charset="0"/>
              </a:rPr>
              <a:t>      R.J. 575-2010-ANA (11.09.2010).</a:t>
            </a:r>
          </a:p>
        </p:txBody>
      </p:sp>
      <p:pic>
        <p:nvPicPr>
          <p:cNvPr id="18435" name="Picture 5" descr="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7663" y="500063"/>
            <a:ext cx="11763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0" y="-47625"/>
            <a:ext cx="9144000" cy="646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PE" sz="3600" b="1">
                <a:solidFill>
                  <a:schemeClr val="bg1"/>
                </a:solidFill>
                <a:latin typeface="Maiandra GD" pitchFamily="34" charset="0"/>
              </a:rPr>
              <a:t>Nuevo Marco Regulatorio</a:t>
            </a:r>
            <a:endParaRPr lang="es-PE" sz="360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500188"/>
            <a:ext cx="15716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6325" y="3357563"/>
            <a:ext cx="171767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5143500"/>
            <a:ext cx="25003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785813"/>
            <a:ext cx="1500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642938"/>
            <a:ext cx="18573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1 Rectángulo"/>
          <p:cNvSpPr>
            <a:spLocks noChangeArrowheads="1"/>
          </p:cNvSpPr>
          <p:nvPr/>
        </p:nvSpPr>
        <p:spPr bwMode="auto">
          <a:xfrm>
            <a:off x="0" y="642938"/>
            <a:ext cx="592931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Blip>
                <a:blip r:embed="rId4"/>
              </a:buBlip>
            </a:pPr>
            <a:r>
              <a:rPr lang="es-ES" sz="240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400" b="1">
                <a:latin typeface="Arial Narrow" pitchFamily="34" charset="0"/>
                <a:ea typeface="Times New Roman" pitchFamily="18" charset="0"/>
                <a:cs typeface="Arial" pitchFamily="34" charset="0"/>
              </a:rPr>
              <a:t>Gobierno Regional de Piura promueve Grupo Impulsor del CRHC. R.E.R N° 711-2010-GRP-PR (Mayo 2010).</a:t>
            </a:r>
            <a:endParaRPr lang="es-PE" sz="2400" b="1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1" algn="just" eaLnBrk="0" hangingPunct="0">
              <a:buFont typeface="Arial" pitchFamily="34" charset="0"/>
              <a:buChar char="•"/>
            </a:pPr>
            <a:endParaRPr lang="es-ES" sz="200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es-ES" sz="2000">
                <a:latin typeface="Arial Narrow" pitchFamily="34" charset="0"/>
                <a:ea typeface="Times New Roman" pitchFamily="18" charset="0"/>
                <a:cs typeface="Arial" pitchFamily="34" charset="0"/>
              </a:rPr>
              <a:t>  Gobierno Regional de Piura – GRRNyGMA.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es-ES" sz="2000">
                <a:latin typeface="Arial Narrow" pitchFamily="34" charset="0"/>
                <a:ea typeface="Times New Roman" pitchFamily="18" charset="0"/>
                <a:cs typeface="Arial" pitchFamily="34" charset="0"/>
              </a:rPr>
              <a:t>  Proyecto Especial Chira Piura.</a:t>
            </a:r>
            <a:endParaRPr lang="es-PE" sz="200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es-ES" sz="2000">
                <a:latin typeface="Arial Narrow" pitchFamily="34" charset="0"/>
                <a:ea typeface="Times New Roman" pitchFamily="18" charset="0"/>
                <a:cs typeface="Arial" pitchFamily="34" charset="0"/>
              </a:rPr>
              <a:t>  Proyecto de Irrigación e Hidroenergético Alto Piura.</a:t>
            </a:r>
            <a:r>
              <a:rPr lang="es-ES" sz="2000" b="1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s-PE" sz="200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es-ES" sz="2000">
                <a:latin typeface="Arial Narrow" pitchFamily="34" charset="0"/>
                <a:ea typeface="Times New Roman" pitchFamily="18" charset="0"/>
                <a:cs typeface="Arial" pitchFamily="34" charset="0"/>
              </a:rPr>
              <a:t>  IRAGER.</a:t>
            </a:r>
            <a:endParaRPr lang="es-PE" sz="200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es-ES" sz="2000">
                <a:latin typeface="Arial Narrow" pitchFamily="34" charset="0"/>
                <a:ea typeface="Times New Roman" pitchFamily="18" charset="0"/>
                <a:cs typeface="Arial" pitchFamily="34" charset="0"/>
              </a:rPr>
              <a:t>  Dirección Regional de Agricultura.</a:t>
            </a:r>
            <a:endParaRPr lang="es-PE" sz="200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es-ES" sz="2000">
                <a:latin typeface="Arial Narrow" pitchFamily="34" charset="0"/>
                <a:ea typeface="Times New Roman" pitchFamily="18" charset="0"/>
                <a:cs typeface="Arial" pitchFamily="34" charset="0"/>
              </a:rPr>
              <a:t>  Programa de Desarrollo Rural Sostenible PDRS GIZ.</a:t>
            </a:r>
            <a:endParaRPr lang="es-ES" sz="200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>
                <a:latin typeface="Arial Narrow" pitchFamily="34" charset="0"/>
                <a:cs typeface="Times New Roman" pitchFamily="18" charset="0"/>
              </a:rPr>
              <a:t>  Proyecto Binacional Catamayo Chira.</a:t>
            </a:r>
          </a:p>
          <a:p>
            <a:pPr>
              <a:buFont typeface="Arial" pitchFamily="34" charset="0"/>
              <a:buChar char="•"/>
            </a:pPr>
            <a:endParaRPr lang="es-ES" sz="2000"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PE" sz="3600" b="1">
                <a:solidFill>
                  <a:schemeClr val="bg1"/>
                </a:solidFill>
                <a:latin typeface="Maiandra GD" pitchFamily="34" charset="0"/>
              </a:rPr>
              <a:t>Iniciativa Regional… trazando camino. </a:t>
            </a:r>
            <a:endParaRPr lang="es-PE" sz="360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462" name="8 CuadroTexto"/>
          <p:cNvSpPr txBox="1">
            <a:spLocks noChangeArrowheads="1"/>
          </p:cNvSpPr>
          <p:nvPr/>
        </p:nvSpPr>
        <p:spPr bwMode="auto">
          <a:xfrm rot="-752581">
            <a:off x="411163" y="4587875"/>
            <a:ext cx="4786312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>
                <a:latin typeface="Arial Black" pitchFamily="34" charset="0"/>
              </a:rPr>
              <a:t>PLAN DE TRABAJO MAY – NOV 2010</a:t>
            </a:r>
          </a:p>
        </p:txBody>
      </p:sp>
      <p:sp>
        <p:nvSpPr>
          <p:cNvPr id="11" name="10 Flecha curvada hacia la derecha"/>
          <p:cNvSpPr/>
          <p:nvPr/>
        </p:nvSpPr>
        <p:spPr>
          <a:xfrm rot="19872169">
            <a:off x="4097338" y="5408613"/>
            <a:ext cx="735012" cy="8905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429000"/>
            <a:ext cx="3071813" cy="324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 rot="20266432">
            <a:off x="6184900" y="4900613"/>
            <a:ext cx="2970213" cy="522287"/>
          </a:xfrm>
          <a:prstGeom prst="rect">
            <a:avLst/>
          </a:prstGeom>
          <a:solidFill>
            <a:schemeClr val="accent1">
              <a:lumMod val="60000"/>
              <a:lumOff val="40000"/>
              <a:alpha val="89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>
                <a:latin typeface="Arial" charset="0"/>
              </a:rPr>
              <a:t>Aprobado con RER 1095-2010/</a:t>
            </a:r>
          </a:p>
          <a:p>
            <a:pPr algn="ctr">
              <a:defRPr/>
            </a:pPr>
            <a:r>
              <a:rPr lang="es-ES" sz="1400" b="1" dirty="0" err="1">
                <a:latin typeface="Arial" charset="0"/>
              </a:rPr>
              <a:t>Gob.Reg.Piura</a:t>
            </a:r>
            <a:r>
              <a:rPr lang="es-ES" sz="1400" b="1" dirty="0">
                <a:latin typeface="Arial" charset="0"/>
              </a:rPr>
              <a:t>-PR  (22.12.2010)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1071563" y="357188"/>
            <a:ext cx="7143750" cy="3786187"/>
          </a:xfrm>
          <a:prstGeom prst="rect">
            <a:avLst/>
          </a:prstGeom>
          <a:solidFill>
            <a:srgbClr val="6666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>
                <a:latin typeface="Berlin Sans FB Demi" pitchFamily="34" charset="0"/>
              </a:rPr>
              <a:t>EL CONSEJO DE RECURSOS HIDRICOS DE CUENCA CHIRA-PIURA EN EL MARCO DE LA LEY</a:t>
            </a:r>
          </a:p>
        </p:txBody>
      </p:sp>
      <p:pic>
        <p:nvPicPr>
          <p:cNvPr id="20483" name="Picture 5" descr="C:\Users\FAUSTO\Desktop\Archivo Piura Cajamarca\PAEN2003\Fausto 2001, 2002\fausto\Diagnostico agua\PECHP\CUENCA\IMAGEN\fotos\Canal de Derivación Daniel Escob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4357688"/>
            <a:ext cx="2387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42875" y="785813"/>
            <a:ext cx="88582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Blip>
                <a:blip r:embed="rId2"/>
              </a:buBlip>
            </a:pPr>
            <a:r>
              <a:rPr lang="en-US" sz="2000">
                <a:latin typeface="Arial Narrow" pitchFamily="34" charset="0"/>
                <a:ea typeface="Times New Roman" pitchFamily="18" charset="0"/>
                <a:cs typeface="ArialMT"/>
              </a:rPr>
              <a:t> </a:t>
            </a:r>
            <a:r>
              <a:rPr lang="en-US" sz="1900" b="1">
                <a:latin typeface="Arial Narrow" pitchFamily="34" charset="0"/>
                <a:ea typeface="Times New Roman" pitchFamily="18" charset="0"/>
                <a:cs typeface="ArialMT"/>
              </a:rPr>
              <a:t> El CRHC es un órgano de la ANA. Espacio de </a:t>
            </a:r>
            <a:r>
              <a:rPr lang="es-ES" sz="1900" b="1">
                <a:latin typeface="Arial Narrow" pitchFamily="34" charset="0"/>
                <a:ea typeface="Times New Roman" pitchFamily="18" charset="0"/>
                <a:cs typeface="ArialMT"/>
              </a:rPr>
              <a:t>participación, planificación, coordinación y </a:t>
            </a:r>
          </a:p>
          <a:p>
            <a:pPr eaLnBrk="0" hangingPunct="0"/>
            <a:r>
              <a:rPr lang="es-ES" sz="1900" b="1">
                <a:latin typeface="Arial Narrow" pitchFamily="34" charset="0"/>
                <a:ea typeface="Times New Roman" pitchFamily="18" charset="0"/>
                <a:cs typeface="ArialMT"/>
              </a:rPr>
              <a:t>     concertación de todos los actores de la cuenca para promover el aprovechamiento </a:t>
            </a:r>
          </a:p>
          <a:p>
            <a:pPr eaLnBrk="0" hangingPunct="0"/>
            <a:r>
              <a:rPr lang="es-ES" sz="1900" b="1">
                <a:latin typeface="Arial Narrow" pitchFamily="34" charset="0"/>
                <a:ea typeface="Times New Roman" pitchFamily="18" charset="0"/>
                <a:cs typeface="ArialMT"/>
              </a:rPr>
              <a:t>     sostenible de los recursos hídricos.</a:t>
            </a:r>
          </a:p>
          <a:p>
            <a:pPr eaLnBrk="0" hangingPunct="0">
              <a:buFontTx/>
              <a:buBlip>
                <a:blip r:embed="rId2"/>
              </a:buBlip>
            </a:pPr>
            <a:endParaRPr lang="es-ES" sz="1900" b="1">
              <a:latin typeface="Arial Narrow" pitchFamily="34" charset="0"/>
              <a:ea typeface="Times New Roman" pitchFamily="18" charset="0"/>
              <a:cs typeface="ArialMT"/>
            </a:endParaRPr>
          </a:p>
          <a:p>
            <a:pPr eaLnBrk="0" hangingPunct="0">
              <a:buFontTx/>
              <a:buBlip>
                <a:blip r:embed="rId2"/>
              </a:buBlip>
            </a:pPr>
            <a:r>
              <a:rPr lang="es-ES" sz="1900" b="1">
                <a:latin typeface="Arial Narrow" pitchFamily="34" charset="0"/>
                <a:ea typeface="Times New Roman" pitchFamily="18" charset="0"/>
                <a:cs typeface="ArialMT"/>
              </a:rPr>
              <a:t> </a:t>
            </a:r>
            <a:r>
              <a:rPr lang="en-US" sz="1900" b="1">
                <a:latin typeface="Arial Narrow" pitchFamily="34" charset="0"/>
              </a:rPr>
              <a:t>Miembros del CRHC: 07 representantes elegidos y 04 acreditados de ser el caso. </a:t>
            </a:r>
          </a:p>
          <a:p>
            <a:pPr eaLnBrk="0" hangingPunct="0"/>
            <a:r>
              <a:rPr lang="en-US" sz="1900" b="1">
                <a:latin typeface="Arial Narrow" pitchFamily="34" charset="0"/>
              </a:rPr>
              <a:t>    Con voz y voto. Cargos honorarios, por 02 años. Elección de miembros de manera </a:t>
            </a:r>
          </a:p>
          <a:p>
            <a:pPr eaLnBrk="0" hangingPunct="0"/>
            <a:r>
              <a:rPr lang="en-US" sz="1900" b="1">
                <a:latin typeface="Arial Narrow" pitchFamily="34" charset="0"/>
              </a:rPr>
              <a:t>    democrática y participativa.</a:t>
            </a:r>
          </a:p>
          <a:p>
            <a:pPr eaLnBrk="0" hangingPunct="0"/>
            <a:endParaRPr lang="en-US" sz="1900" b="1">
              <a:latin typeface="Arial Narrow" pitchFamily="34" charset="0"/>
            </a:endParaRP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1900" b="1">
                <a:latin typeface="Arial Narrow" pitchFamily="34" charset="0"/>
              </a:rPr>
              <a:t> Preside el CRHC: GORE.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1900" b="1">
                <a:latin typeface="Arial Narrow" pitchFamily="34" charset="0"/>
              </a:rPr>
              <a:t> Secretaría  Técnica: Con voz, sin voto. Designado por concurso público por la ANA.</a:t>
            </a:r>
          </a:p>
          <a:p>
            <a:pPr eaLnBrk="0" hangingPunct="0"/>
            <a:r>
              <a:rPr lang="en-US" sz="1900" b="1">
                <a:latin typeface="Arial Narrow" pitchFamily="34" charset="0"/>
              </a:rPr>
              <a:t> </a:t>
            </a:r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1900" b="1">
                <a:latin typeface="Arial Narrow" pitchFamily="34" charset="0"/>
              </a:rPr>
              <a:t> Según su ámbito, el CRHC: Regional, Interrregional.</a:t>
            </a:r>
          </a:p>
          <a:p>
            <a:pPr eaLnBrk="0" hangingPunct="0">
              <a:buFontTx/>
              <a:buBlip>
                <a:blip r:embed="rId2"/>
              </a:buBlip>
            </a:pPr>
            <a:endParaRPr lang="en-US" sz="1900" b="1">
              <a:latin typeface="Arial Narrow" pitchFamily="34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1900" b="1">
                <a:latin typeface="Arial Narrow" pitchFamily="34" charset="0"/>
              </a:rPr>
              <a:t>  Principal instrumento de gestión: Plan de Gestión de Recursos Hídricos en la Cuenca. </a:t>
            </a:r>
          </a:p>
          <a:p>
            <a:pPr eaLnBrk="0" hangingPunct="0"/>
            <a:r>
              <a:rPr lang="en-US" sz="1900" b="1">
                <a:latin typeface="Arial Narrow" pitchFamily="34" charset="0"/>
              </a:rPr>
              <a:t>     Documento público, vinculante de actualización y revisión periódica.</a:t>
            </a:r>
          </a:p>
          <a:p>
            <a:pPr eaLnBrk="0" hangingPunct="0"/>
            <a:endParaRPr lang="en-US" sz="1900" b="1">
              <a:latin typeface="Arial Narrow" pitchFamily="34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1900" b="1">
                <a:latin typeface="Arial Narrow" pitchFamily="34" charset="0"/>
              </a:rPr>
              <a:t>  Funciones del CRHC: PGRHC, Calidad, Opinión sobre otorgamiento de Derechos de Uso, </a:t>
            </a:r>
          </a:p>
          <a:p>
            <a:pPr eaLnBrk="0" hangingPunct="0"/>
            <a:r>
              <a:rPr lang="en-US" sz="1900" b="1">
                <a:latin typeface="Arial Narrow" pitchFamily="34" charset="0"/>
              </a:rPr>
              <a:t>                                           CULTURA, VALORACIÓN, GdRD, entre otras.</a:t>
            </a:r>
            <a:r>
              <a:rPr lang="en-US" sz="2000">
                <a:latin typeface="Arial Narrow" pitchFamily="34" charset="0"/>
              </a:rPr>
              <a:t>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0" y="-26988"/>
            <a:ext cx="9144000" cy="812801"/>
          </a:xfrm>
          <a:prstGeom prst="rect">
            <a:avLst/>
          </a:prstGeom>
          <a:solidFill>
            <a:srgbClr val="0033CC"/>
          </a:solidFill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Alcances del marco normativo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ARCHIVO 2010\CRH\lorenzo actas\docw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000375"/>
            <a:ext cx="33575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1 Título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2241542"/>
          </a:xfrm>
          <a:solidFill>
            <a:srgbClr val="0033CC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4000" dirty="0" smtClean="0">
                <a:solidFill>
                  <a:srgbClr val="FFFF00"/>
                </a:solidFill>
                <a:latin typeface="Arial Black" pitchFamily="34" charset="0"/>
              </a:rPr>
              <a:t>Desarrollando el proceso de creación del CRHC Chira – Piura</a:t>
            </a:r>
            <a:br>
              <a:rPr lang="es-PE" sz="4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PE" sz="40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PE" sz="4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PE" sz="3600" dirty="0" smtClean="0">
                <a:solidFill>
                  <a:schemeClr val="bg1"/>
                </a:solidFill>
                <a:effectLst/>
                <a:latin typeface="Berlin Sans FB Demi" pitchFamily="34" charset="0"/>
              </a:rPr>
              <a:t>Usuarios Agrarios </a:t>
            </a:r>
            <a:r>
              <a:rPr lang="es-PE" sz="3300" dirty="0" smtClean="0">
                <a:solidFill>
                  <a:schemeClr val="bg1"/>
                </a:solidFill>
                <a:effectLst/>
                <a:latin typeface="Berlin Sans FB Demi" pitchFamily="34" charset="0"/>
              </a:rPr>
              <a:t>(06 Juntas de Usuarios de Riego)</a:t>
            </a:r>
          </a:p>
        </p:txBody>
      </p:sp>
      <p:pic>
        <p:nvPicPr>
          <p:cNvPr id="22532" name="Picture 3" descr="D:\SGRMA\Subgerencia Regional de Medio Ambiente 2010\RECURSOS HIRICOS ANA\GRUPO IMPULSOR GRH\Fotos Reunion RR.H H\P1080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428875"/>
            <a:ext cx="44291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ARCHIVO 2010\CRH\lorenzo actas\docw_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3500438"/>
            <a:ext cx="1857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C:\ANA\PMGRH\Talleres y Reuniones Actores\Taller CC Andino Central\DSC02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100" y="1357313"/>
            <a:ext cx="2374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741344"/>
          </a:xfrm>
          <a:solidFill>
            <a:srgbClr val="0033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4800" dirty="0" smtClean="0">
                <a:solidFill>
                  <a:schemeClr val="bg1"/>
                </a:solidFill>
                <a:latin typeface="Berlin Sans FB Demi" pitchFamily="34" charset="0"/>
              </a:rPr>
              <a:t>Comunidades Campesinas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19129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ANA\PMGRH\Talleres y Reuniones Actores\Taller CC Andino Central\DSC028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19065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ANA\PMGRH\Talleres y Reuniones Actores\Taller CC Andino Central\DSC028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500188"/>
            <a:ext cx="1603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1214438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Llamada rectangular"/>
          <p:cNvSpPr/>
          <p:nvPr/>
        </p:nvSpPr>
        <p:spPr>
          <a:xfrm>
            <a:off x="5500688" y="1500188"/>
            <a:ext cx="1643062" cy="1500187"/>
          </a:xfrm>
          <a:prstGeom prst="wedgeRectCallout">
            <a:avLst>
              <a:gd name="adj1" fmla="val -74658"/>
              <a:gd name="adj2" fmla="val 2649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Comunero designado para participar  en elección de representante de CC 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714356"/>
            <a:ext cx="4714876" cy="714379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Microrregión Andino Central</a:t>
            </a:r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571875"/>
            <a:ext cx="20716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571875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88" y="5000625"/>
            <a:ext cx="2122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1675" y="5072063"/>
            <a:ext cx="2092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142844" y="4143380"/>
            <a:ext cx="4000496" cy="598467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2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Ambito</a:t>
            </a:r>
            <a:r>
              <a:rPr lang="es-PE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PE" sz="32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Ayabaca</a:t>
            </a:r>
            <a:endParaRPr lang="es-PE" sz="32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3567" name="Picture 5" descr="C:\ARCHIVO 2010\CRH\FOTOS CARLOS QUIJANDRIA\DSC0200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28825" y="4929188"/>
            <a:ext cx="25034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" descr="C:\ARCHIVO 2010\CRH\FOTOS CARLOS QUIJANDRIA\DSC0196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86313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4714876" y="714356"/>
            <a:ext cx="4429124" cy="714380"/>
          </a:xfrm>
          <a:prstGeom prst="rect">
            <a:avLst/>
          </a:prstGeom>
          <a:solidFill>
            <a:schemeClr val="accent5">
              <a:lumMod val="75000"/>
              <a:alpha val="87000"/>
            </a:schemeClr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Bosque Seco - CECOBOSQUE</a:t>
            </a:r>
          </a:p>
        </p:txBody>
      </p:sp>
      <p:pic>
        <p:nvPicPr>
          <p:cNvPr id="2357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813" y="2857500"/>
            <a:ext cx="1936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4429124" y="3143248"/>
            <a:ext cx="4714876" cy="598467"/>
          </a:xfrm>
          <a:prstGeom prst="rect">
            <a:avLst/>
          </a:prstGeom>
          <a:solidFill>
            <a:srgbClr val="CCFF99"/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Ámbito </a:t>
            </a:r>
            <a:r>
              <a:rPr lang="es-PE" sz="32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Huancabamba</a:t>
            </a:r>
            <a:endParaRPr lang="es-PE" sz="32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C:\ANA\PMGRH\Talleres y Reuniones Actores\Reunión UNA Medio y Bajo Piura\Fotos\DSC02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143125"/>
            <a:ext cx="19780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C:\ANA\PMGRH\Talleres y Reuniones Actores\Reunión UNA Medio y Bajo Piura\Fotos\DSC02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214438"/>
            <a:ext cx="2339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741344"/>
          </a:xfrm>
          <a:solidFill>
            <a:srgbClr val="0033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4800" dirty="0" smtClean="0">
                <a:solidFill>
                  <a:schemeClr val="bg1"/>
                </a:solidFill>
                <a:latin typeface="Berlin Sans FB Demi" pitchFamily="34" charset="0"/>
              </a:rPr>
              <a:t>Usuarios No Agrarios </a:t>
            </a:r>
          </a:p>
        </p:txBody>
      </p:sp>
      <p:pic>
        <p:nvPicPr>
          <p:cNvPr id="24581" name="Picture 2" descr="C:\ANA\PMGRH\Talleres y Reuniones Actores\Reunión San Lorenzo\Fotos UNA San Lorenzo\DSC025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25003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C:\ANA\PMGRH\Talleres y Reuniones Actores\Reunión San Lorenzo\Fotos UNA San Lorenzo\DSC025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1143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C:\ANA\PMGRH\Talleres y Reuniones Actores\Reunión San Lorenzo\Fotos UNA San Lorenzo\DSC025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14563"/>
            <a:ext cx="22288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714876" y="714356"/>
            <a:ext cx="4429124" cy="527029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ALA Medio y Bajo Piura</a:t>
            </a:r>
          </a:p>
        </p:txBody>
      </p:sp>
      <p:pic>
        <p:nvPicPr>
          <p:cNvPr id="24585" name="Picture 4" descr="C:\ANA\PMGRH\Talleres y Reuniones Actores\Reunión San Lorenzo\Fotos UNA San Lorenzo\DSC025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2500313"/>
            <a:ext cx="2262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7" descr="C:\ANA\PMGRH\Talleres y Reuniones Actores\Reunión UNA Medio y Bajo Piura\Fotos\DSC0262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1214438"/>
            <a:ext cx="2095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714356"/>
            <a:ext cx="4071934" cy="500066"/>
          </a:xfrm>
          <a:prstGeom prst="rect">
            <a:avLst/>
          </a:prstGeom>
          <a:solidFill>
            <a:srgbClr val="CCFF99"/>
          </a:solidFill>
        </p:spPr>
        <p:txBody>
          <a:bodyPr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ALA San Lorenzo</a:t>
            </a:r>
          </a:p>
        </p:txBody>
      </p:sp>
      <p:pic>
        <p:nvPicPr>
          <p:cNvPr id="24588" name="Picture 8" descr="C:\ANA\PMGRH\Talleres y Reuniones Actores\Reunión UNA Medio y Bajo Piura\Fotos\DSC026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63" y="2571750"/>
            <a:ext cx="18446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6 Imagen" descr="IMG_234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00625"/>
            <a:ext cx="27574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12 Imagen" descr="IMG_235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4500563"/>
            <a:ext cx="24574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88" y="4500563"/>
            <a:ext cx="26019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75" y="5354638"/>
            <a:ext cx="214312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1000100" y="4071942"/>
            <a:ext cx="2643174" cy="669905"/>
          </a:xfrm>
          <a:prstGeom prst="rect">
            <a:avLst/>
          </a:prstGeom>
          <a:solidFill>
            <a:srgbClr val="FFCC66"/>
          </a:solidFill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ALA Chira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5214942" y="4071942"/>
            <a:ext cx="3500430" cy="571504"/>
          </a:xfrm>
          <a:prstGeom prst="rect">
            <a:avLst/>
          </a:prstGeom>
          <a:solidFill>
            <a:srgbClr val="C00000">
              <a:alpha val="66000"/>
            </a:srgbClr>
          </a:solidFill>
        </p:spPr>
        <p:txBody>
          <a:bodyPr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ALA Alto Piura </a:t>
            </a:r>
            <a:r>
              <a:rPr lang="es-PE" sz="32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Hbba</a:t>
            </a:r>
            <a:endParaRPr lang="es-PE" sz="32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Rectángulo"/>
          <p:cNvSpPr>
            <a:spLocks noChangeArrowheads="1"/>
          </p:cNvSpPr>
          <p:nvPr/>
        </p:nvSpPr>
        <p:spPr bwMode="auto">
          <a:xfrm>
            <a:off x="0" y="26988"/>
            <a:ext cx="9144000" cy="1016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Consejo de Recursos H</a:t>
            </a:r>
            <a:r>
              <a:rPr lang="es-ES" sz="3200" b="1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es-ES" sz="3200" b="1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Arial" pitchFamily="34" charset="0"/>
              </a:rPr>
              <a:t>dricos Cuenca Chira Piura</a:t>
            </a:r>
          </a:p>
          <a:p>
            <a:pPr algn="ctr"/>
            <a:endParaRPr lang="es-ES" sz="2800" b="1">
              <a:solidFill>
                <a:schemeClr val="bg1"/>
              </a:solidFill>
              <a:latin typeface="Maiandra GD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7" name="9 Marcador de contenido"/>
          <p:cNvGraphicFramePr>
            <a:graphicFrameLocks/>
          </p:cNvGraphicFramePr>
          <p:nvPr/>
        </p:nvGraphicFramePr>
        <p:xfrm>
          <a:off x="428596" y="1285860"/>
          <a:ext cx="84296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6" descr="C:\Users\PC3\Pictures\imag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7" y="2276872"/>
            <a:ext cx="3171865" cy="3024336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05" name="4 CuadroTexto"/>
          <p:cNvSpPr txBox="1">
            <a:spLocks noChangeArrowheads="1"/>
          </p:cNvSpPr>
          <p:nvPr/>
        </p:nvSpPr>
        <p:spPr bwMode="auto">
          <a:xfrm>
            <a:off x="928688" y="500063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chemeClr val="bg1"/>
                </a:solidFill>
              </a:rPr>
              <a:t>DECRETO SUPREMO Nº 006-2011-AG (15.06.2011)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CuadroTexto"/>
          <p:cNvSpPr txBox="1">
            <a:spLocks noChangeArrowheads="1"/>
          </p:cNvSpPr>
          <p:nvPr/>
        </p:nvSpPr>
        <p:spPr bwMode="auto">
          <a:xfrm>
            <a:off x="214313" y="714375"/>
            <a:ext cx="8715375" cy="3032125"/>
          </a:xfrm>
          <a:prstGeom prst="rect">
            <a:avLst/>
          </a:prstGeom>
          <a:solidFill>
            <a:srgbClr val="6666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700">
                <a:latin typeface="Arial Black" pitchFamily="34" charset="0"/>
              </a:rPr>
              <a:t>LECCIONES APRENDIDAS</a:t>
            </a:r>
          </a:p>
          <a:p>
            <a:pPr algn="ctr"/>
            <a:r>
              <a:rPr lang="es-ES" sz="4800">
                <a:latin typeface="Berlin Sans FB Demi" pitchFamily="34" charset="0"/>
              </a:rPr>
              <a:t>DEL PROCESO DE CONFORMACION DEL CRHC CHIRA–PIURA</a:t>
            </a:r>
          </a:p>
        </p:txBody>
      </p:sp>
      <p:pic>
        <p:nvPicPr>
          <p:cNvPr id="26627" name="Picture 9" descr="C:\Users\FAUSTO\Desktop\Archivo Piura Cajamarca\PDRS 2006\C1\Gestión de Riesgos\FOTOS PUBLICACIONES JP\Manejo de RRNN - 2b  terrazas de ban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4572000"/>
            <a:ext cx="22685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CuadroTexto"/>
          <p:cNvSpPr txBox="1">
            <a:spLocks noChangeArrowheads="1"/>
          </p:cNvSpPr>
          <p:nvPr/>
        </p:nvSpPr>
        <p:spPr bwMode="auto">
          <a:xfrm>
            <a:off x="214313" y="571500"/>
            <a:ext cx="8786812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es-ES" sz="2800" dirty="0">
                <a:latin typeface="Arial Narrow" pitchFamily="34" charset="0"/>
              </a:rPr>
              <a:t> Iniciativa regional impulsa el proceso </a:t>
            </a:r>
            <a:r>
              <a:rPr lang="es-ES" sz="2400" dirty="0">
                <a:latin typeface="Arial Narrow" pitchFamily="34" charset="0"/>
              </a:rPr>
              <a:t>(GORE – </a:t>
            </a:r>
            <a:r>
              <a:rPr lang="es-ES" sz="2400" dirty="0" err="1">
                <a:latin typeface="Arial Narrow" pitchFamily="34" charset="0"/>
              </a:rPr>
              <a:t>GRRNyGMA</a:t>
            </a:r>
            <a:r>
              <a:rPr lang="es-ES" sz="2400" dirty="0">
                <a:latin typeface="Arial Narrow" pitchFamily="34" charset="0"/>
              </a:rPr>
              <a:t> líder)</a:t>
            </a:r>
            <a:r>
              <a:rPr lang="es-ES" sz="2800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es-ES" sz="2800" dirty="0">
                <a:latin typeface="Arial Narrow" pitchFamily="34" charset="0"/>
              </a:rPr>
              <a:t>     Acelera emisión de lineamientos para la creación de CRHC.</a:t>
            </a:r>
          </a:p>
          <a:p>
            <a:pPr>
              <a:defRPr/>
            </a:pPr>
            <a:endParaRPr lang="es-ES" sz="1100" dirty="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ES" sz="2800" dirty="0">
                <a:latin typeface="Arial Narrow" pitchFamily="34" charset="0"/>
              </a:rPr>
              <a:t> Lineamientos son generales→ Adaptación a la realidad</a:t>
            </a:r>
          </a:p>
          <a:p>
            <a:pPr>
              <a:defRPr/>
            </a:pPr>
            <a:r>
              <a:rPr lang="es-ES" sz="2400" dirty="0">
                <a:latin typeface="Arial Narrow" pitchFamily="34" charset="0"/>
              </a:rPr>
              <a:t>     (CC, </a:t>
            </a:r>
            <a:r>
              <a:rPr lang="es-ES" sz="2400" dirty="0" err="1">
                <a:latin typeface="Arial Narrow" pitchFamily="34" charset="0"/>
              </a:rPr>
              <a:t>GoLo</a:t>
            </a:r>
            <a:r>
              <a:rPr lang="es-ES" sz="2400" dirty="0">
                <a:latin typeface="Arial Narrow" pitchFamily="34" charset="0"/>
              </a:rPr>
              <a:t>, UNA).</a:t>
            </a:r>
          </a:p>
          <a:p>
            <a:pPr>
              <a:defRPr/>
            </a:pPr>
            <a:endParaRPr lang="es-ES" sz="1100" dirty="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ES" sz="2800" dirty="0">
                <a:latin typeface="Arial Narrow" pitchFamily="34" charset="0"/>
              </a:rPr>
              <a:t> Respuesta y compromiso de Grupo Impulsor.</a:t>
            </a:r>
          </a:p>
          <a:p>
            <a:pPr>
              <a:defRPr/>
            </a:pPr>
            <a:r>
              <a:rPr lang="es-ES" sz="2800" dirty="0">
                <a:latin typeface="Arial Narrow" pitchFamily="34" charset="0"/>
              </a:rPr>
              <a:t>     Antecedentes de trabajo colectivo en la región. </a:t>
            </a:r>
            <a:r>
              <a:rPr lang="es-E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GIRH:Tarea</a:t>
            </a: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 todos.</a:t>
            </a:r>
          </a:p>
          <a:p>
            <a:pPr>
              <a:buFontTx/>
              <a:buBlip>
                <a:blip r:embed="rId2"/>
              </a:buBlip>
              <a:defRPr/>
            </a:pPr>
            <a:endParaRPr lang="es-ES" sz="1100" dirty="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ES" sz="2800" dirty="0">
                <a:latin typeface="Arial Narrow" pitchFamily="34" charset="0"/>
              </a:rPr>
              <a:t> Duración del proceso limitó apropiación del reto. </a:t>
            </a:r>
          </a:p>
          <a:p>
            <a:pPr>
              <a:defRPr/>
            </a:pPr>
            <a:r>
              <a:rPr lang="es-ES" sz="2800" dirty="0">
                <a:latin typeface="Arial Narrow" pitchFamily="34" charset="0"/>
              </a:rPr>
              <a:t>    Algunas expectativas no fueron recogidas.</a:t>
            </a:r>
          </a:p>
          <a:p>
            <a:pPr>
              <a:buFontTx/>
              <a:buBlip>
                <a:blip r:embed="rId2"/>
              </a:buBlip>
              <a:defRPr/>
            </a:pPr>
            <a:endParaRPr lang="es-ES" sz="1100" dirty="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ES" sz="2800" dirty="0">
                <a:latin typeface="Arial Narrow" pitchFamily="34" charset="0"/>
              </a:rPr>
              <a:t> Democracia participativa? </a:t>
            </a:r>
            <a:r>
              <a:rPr lang="es-ES" sz="2800" i="1" dirty="0">
                <a:latin typeface="Arial Narrow" pitchFamily="34" charset="0"/>
              </a:rPr>
              <a:t>Parte </a:t>
            </a:r>
            <a:r>
              <a:rPr lang="es-ES" sz="2800" i="1" dirty="0" err="1">
                <a:latin typeface="Arial Narrow" pitchFamily="34" charset="0"/>
              </a:rPr>
              <a:t>alta,media</a:t>
            </a:r>
            <a:r>
              <a:rPr lang="es-ES" sz="2800" i="1" dirty="0">
                <a:latin typeface="Arial Narrow" pitchFamily="34" charset="0"/>
              </a:rPr>
              <a:t>, baja, de 2 cuencas.</a:t>
            </a:r>
          </a:p>
          <a:p>
            <a:pPr>
              <a:buFontTx/>
              <a:buBlip>
                <a:blip r:embed="rId2"/>
              </a:buBlip>
              <a:defRPr/>
            </a:pPr>
            <a:endParaRPr lang="es-ES" sz="1100" dirty="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ES" sz="2800" dirty="0">
                <a:latin typeface="Arial Narrow" pitchFamily="34" charset="0"/>
              </a:rPr>
              <a:t> Estrategia de comunicación debió prever la dispersión de las </a:t>
            </a:r>
          </a:p>
          <a:p>
            <a:pPr>
              <a:defRPr/>
            </a:pPr>
            <a:r>
              <a:rPr lang="es-ES" sz="2800" dirty="0">
                <a:latin typeface="Arial Narrow" pitchFamily="34" charset="0"/>
              </a:rPr>
              <a:t>      organizaciones</a:t>
            </a:r>
            <a:r>
              <a:rPr lang="es-ES" sz="2400" dirty="0">
                <a:latin typeface="Arial Narrow" pitchFamily="34" charset="0"/>
              </a:rPr>
              <a:t> (convocatoria, coordinaciones, información, </a:t>
            </a:r>
          </a:p>
          <a:p>
            <a:pPr>
              <a:defRPr/>
            </a:pPr>
            <a:r>
              <a:rPr lang="es-ES" sz="2400" dirty="0">
                <a:latin typeface="Arial Narrow" pitchFamily="34" charset="0"/>
              </a:rPr>
              <a:t>              participación en el proceso de designación de su representante).</a:t>
            </a:r>
            <a:endParaRPr lang="es-ES" sz="700" dirty="0"/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0" y="-47625"/>
            <a:ext cx="9144000" cy="646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PE" sz="3600" b="1">
                <a:solidFill>
                  <a:schemeClr val="bg1"/>
                </a:solidFill>
                <a:latin typeface="Maiandra GD" pitchFamily="34" charset="0"/>
              </a:rPr>
              <a:t>Lecciones aprendidas… </a:t>
            </a:r>
            <a:endParaRPr lang="es-PE" sz="360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CuadroTexto"/>
          <p:cNvSpPr txBox="1">
            <a:spLocks noChangeArrowheads="1"/>
          </p:cNvSpPr>
          <p:nvPr/>
        </p:nvSpPr>
        <p:spPr bwMode="auto">
          <a:xfrm>
            <a:off x="1143000" y="571500"/>
            <a:ext cx="7000875" cy="3786188"/>
          </a:xfrm>
          <a:prstGeom prst="rect">
            <a:avLst/>
          </a:prstGeom>
          <a:solidFill>
            <a:srgbClr val="6666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000">
                <a:latin typeface="Berlin Sans FB Demi" pitchFamily="34" charset="0"/>
              </a:rPr>
              <a:t>UBICANDONOS EN EL CONTEXTO</a:t>
            </a:r>
          </a:p>
          <a:p>
            <a:pPr algn="ctr"/>
            <a:r>
              <a:rPr lang="es-ES" sz="6000">
                <a:latin typeface="Berlin Sans FB Demi" pitchFamily="34" charset="0"/>
              </a:rPr>
              <a:t>REGIONAL Y NACIONAL</a:t>
            </a:r>
          </a:p>
        </p:txBody>
      </p:sp>
      <p:pic>
        <p:nvPicPr>
          <p:cNvPr id="10243" name="Picture 6" descr="C:\Users\FAUSTO\Desktop\Archivo Piura Cajamarca\PAEN2003\Fausto 2001, 2002\fausto\Diagnostico agua\PECHP\CUENCA\IMAGEN\fotos\Presa Poech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572000"/>
            <a:ext cx="2508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571500" y="571500"/>
            <a:ext cx="7786688" cy="3416300"/>
          </a:xfrm>
          <a:prstGeom prst="rect">
            <a:avLst/>
          </a:prstGeom>
          <a:solidFill>
            <a:srgbClr val="6666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>
                <a:latin typeface="Berlin Sans FB Demi" pitchFamily="34" charset="0"/>
              </a:rPr>
              <a:t>ASPECTOS A TOMAR EN CUENTA PARA EL BUEN FUNCIONAMIENTO DEL CRHC CHIRA-PIURA</a:t>
            </a:r>
          </a:p>
        </p:txBody>
      </p:sp>
      <p:pic>
        <p:nvPicPr>
          <p:cNvPr id="28675" name="Picture 4" descr="C:\Fausto 2010\Consultorías\Huarmaca\DSC01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286250"/>
            <a:ext cx="2459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es-PE" sz="3600" b="1">
                <a:solidFill>
                  <a:schemeClr val="bg1"/>
                </a:solidFill>
                <a:latin typeface="Arial Rounded MT Bold" pitchFamily="34" charset="0"/>
              </a:rPr>
              <a:t>GORE Piura: Lidera CRHC Chira-Piura </a:t>
            </a:r>
          </a:p>
        </p:txBody>
      </p:sp>
      <p:sp>
        <p:nvSpPr>
          <p:cNvPr id="29699" name="4 Rectángulo"/>
          <p:cNvSpPr>
            <a:spLocks noChangeArrowheads="1"/>
          </p:cNvSpPr>
          <p:nvPr/>
        </p:nvSpPr>
        <p:spPr bwMode="auto">
          <a:xfrm>
            <a:off x="142875" y="642938"/>
            <a:ext cx="88582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S" sz="2100">
                <a:latin typeface="Arial Narrow" pitchFamily="34" charset="0"/>
              </a:rPr>
              <a:t>  </a:t>
            </a:r>
            <a:r>
              <a:rPr lang="es-ES" sz="2200" b="1">
                <a:latin typeface="Arial Narrow" pitchFamily="34" charset="0"/>
              </a:rPr>
              <a:t>Conciliación de intereses entre diversos usuarios/usos: Ejem. </a:t>
            </a:r>
            <a:r>
              <a:rPr lang="en-US" sz="2200">
                <a:latin typeface="Arial Narrow" pitchFamily="34" charset="0"/>
              </a:rPr>
              <a:t>Uso </a:t>
            </a:r>
          </a:p>
          <a:p>
            <a:r>
              <a:rPr lang="en-US" sz="2200">
                <a:latin typeface="Arial Narrow" pitchFamily="34" charset="0"/>
              </a:rPr>
              <a:t>     poblacional, acuícola, pesquero, energético, industrial, medicinal, minero, </a:t>
            </a:r>
          </a:p>
          <a:p>
            <a:r>
              <a:rPr lang="en-US" sz="2200">
                <a:latin typeface="Arial Narrow" pitchFamily="34" charset="0"/>
              </a:rPr>
              <a:t>     recreativo, turístico. </a:t>
            </a:r>
            <a:r>
              <a:rPr lang="en-US" sz="2200" b="1">
                <a:latin typeface="Arial Narrow" pitchFamily="34" charset="0"/>
              </a:rPr>
              <a:t>Ejem</a:t>
            </a:r>
            <a:r>
              <a:rPr lang="en-US" sz="2200">
                <a:latin typeface="Arial Narrow" pitchFamily="34" charset="0"/>
              </a:rPr>
              <a:t>. Entre usuarios agrarios. </a:t>
            </a:r>
          </a:p>
          <a:p>
            <a:endParaRPr lang="es-ES" sz="160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200">
                <a:latin typeface="Arial Narrow" pitchFamily="34" charset="0"/>
              </a:rPr>
              <a:t>  </a:t>
            </a:r>
            <a:r>
              <a:rPr lang="es-ES" sz="2200" b="1">
                <a:latin typeface="Arial Narrow" pitchFamily="34" charset="0"/>
              </a:rPr>
              <a:t>Afianzar legitimidad de las acciones futuras: </a:t>
            </a:r>
            <a:r>
              <a:rPr lang="es-ES" sz="2200">
                <a:latin typeface="Arial Narrow" pitchFamily="34" charset="0"/>
              </a:rPr>
              <a:t>comunicación, empoderamiento, </a:t>
            </a:r>
          </a:p>
          <a:p>
            <a:r>
              <a:rPr lang="es-ES" sz="2200">
                <a:latin typeface="Arial Narrow" pitchFamily="34" charset="0"/>
              </a:rPr>
              <a:t>     homogenizar conocimiento, roles, interdependencia y co-responsabilidad de </a:t>
            </a:r>
          </a:p>
          <a:p>
            <a:r>
              <a:rPr lang="es-ES" sz="2200">
                <a:latin typeface="Arial Narrow" pitchFamily="34" charset="0"/>
              </a:rPr>
              <a:t>     actores.</a:t>
            </a:r>
          </a:p>
          <a:p>
            <a:pPr>
              <a:buFontTx/>
              <a:buBlip>
                <a:blip r:embed="rId2"/>
              </a:buBlip>
            </a:pPr>
            <a:endParaRPr lang="en-US" sz="160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200">
                <a:latin typeface="Arial Narrow" pitchFamily="34" charset="0"/>
              </a:rPr>
              <a:t>  </a:t>
            </a:r>
            <a:r>
              <a:rPr lang="es-ES" sz="2200" b="1">
                <a:latin typeface="Arial Narrow" pitchFamily="34" charset="0"/>
              </a:rPr>
              <a:t>Grupos Técnicos </a:t>
            </a:r>
            <a:r>
              <a:rPr lang="es-ES" sz="2200">
                <a:latin typeface="Arial Narrow" pitchFamily="34" charset="0"/>
              </a:rPr>
              <a:t>constituidos como parte del SRGA articulados al CRHC.</a:t>
            </a:r>
          </a:p>
          <a:p>
            <a:r>
              <a:rPr lang="es-PE" sz="2200">
                <a:latin typeface="Arial Narrow" pitchFamily="34" charset="0"/>
              </a:rPr>
              <a:t>     </a:t>
            </a:r>
            <a:r>
              <a:rPr lang="es-PE" sz="2200" b="1">
                <a:latin typeface="Arial Narrow" pitchFamily="34" charset="0"/>
              </a:rPr>
              <a:t>Grupo Impulsor </a:t>
            </a:r>
            <a:r>
              <a:rPr lang="es-PE" sz="2200">
                <a:latin typeface="Arial Narrow" pitchFamily="34" charset="0"/>
              </a:rPr>
              <a:t>se constituya en un grupo consultivo del CRHC Chira-Piura.</a:t>
            </a:r>
          </a:p>
          <a:p>
            <a:pPr>
              <a:buFontTx/>
              <a:buBlip>
                <a:blip r:embed="rId2"/>
              </a:buBlip>
            </a:pPr>
            <a:endParaRPr lang="en-US" sz="160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200">
                <a:latin typeface="Arial Narrow" pitchFamily="34" charset="0"/>
              </a:rPr>
              <a:t>  </a:t>
            </a:r>
            <a:r>
              <a:rPr lang="en-US" sz="2200" b="1">
                <a:latin typeface="Arial Narrow" pitchFamily="34" charset="0"/>
              </a:rPr>
              <a:t>Plan de Gestión de Recursos Hídricos de la Cuenca Chira-Piura </a:t>
            </a:r>
          </a:p>
          <a:p>
            <a:r>
              <a:rPr lang="en-US" sz="2200" b="1">
                <a:latin typeface="Arial Narrow" pitchFamily="34" charset="0"/>
              </a:rPr>
              <a:t>     consensuado </a:t>
            </a:r>
            <a:r>
              <a:rPr lang="en-US" sz="2200">
                <a:latin typeface="Arial Narrow" pitchFamily="34" charset="0"/>
              </a:rPr>
              <a:t>que responda / interprete la realidad. El mejor Plan es aquel que    </a:t>
            </a:r>
          </a:p>
          <a:p>
            <a:r>
              <a:rPr lang="en-US" sz="2200">
                <a:latin typeface="Arial Narrow" pitchFamily="34" charset="0"/>
              </a:rPr>
              <a:t>     se implementa. Articular la consultoría ANA </a:t>
            </a:r>
            <a:r>
              <a:rPr lang="es-ES" sz="2200">
                <a:latin typeface="Arial Narrow" pitchFamily="34" charset="0"/>
              </a:rPr>
              <a:t>→ </a:t>
            </a:r>
            <a:r>
              <a:rPr lang="es-ES" sz="2200" b="1">
                <a:latin typeface="Arial Narrow" pitchFamily="34" charset="0"/>
              </a:rPr>
              <a:t>Plan a la medida </a:t>
            </a:r>
            <a:r>
              <a:rPr lang="es-ES" sz="2200">
                <a:latin typeface="Arial Narrow" pitchFamily="34" charset="0"/>
              </a:rPr>
              <a:t>de la región.</a:t>
            </a:r>
            <a:endParaRPr lang="en-US" sz="2200">
              <a:latin typeface="Arial Narrow" pitchFamily="34" charset="0"/>
            </a:endParaRPr>
          </a:p>
          <a:p>
            <a:endParaRPr lang="en-US" sz="1600">
              <a:latin typeface="Arial Narrow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200">
                <a:latin typeface="Arial Narrow" pitchFamily="34" charset="0"/>
              </a:rPr>
              <a:t> </a:t>
            </a:r>
            <a:r>
              <a:rPr lang="es-ES" sz="2200">
                <a:latin typeface="Arial Narrow" pitchFamily="34" charset="0"/>
              </a:rPr>
              <a:t>  </a:t>
            </a:r>
            <a:r>
              <a:rPr lang="es-ES" sz="2200" b="1">
                <a:latin typeface="Arial Narrow" pitchFamily="34" charset="0"/>
              </a:rPr>
              <a:t>Construcción de un Reglamento acorde a las políticas regionales, </a:t>
            </a:r>
          </a:p>
          <a:p>
            <a:r>
              <a:rPr lang="es-ES" sz="2200" b="1">
                <a:latin typeface="Arial Narrow" pitchFamily="34" charset="0"/>
              </a:rPr>
              <a:t>      expectativas, intereses, particularidades, integrador con mirada integral de </a:t>
            </a:r>
          </a:p>
          <a:p>
            <a:r>
              <a:rPr lang="es-ES" sz="2200" b="1">
                <a:latin typeface="Arial Narrow" pitchFamily="34" charset="0"/>
              </a:rPr>
              <a:t>                          cuenca.</a:t>
            </a:r>
            <a:endParaRPr lang="es-ES" sz="18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571875"/>
            <a:ext cx="25003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8576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357688"/>
            <a:ext cx="26209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4 Rectángulo"/>
          <p:cNvSpPr>
            <a:spLocks noChangeArrowheads="1"/>
          </p:cNvSpPr>
          <p:nvPr/>
        </p:nvSpPr>
        <p:spPr bwMode="auto">
          <a:xfrm>
            <a:off x="3929063" y="785813"/>
            <a:ext cx="5000625" cy="1508125"/>
          </a:xfrm>
          <a:prstGeom prst="rect">
            <a:avLst/>
          </a:prstGeom>
          <a:solidFill>
            <a:srgbClr val="FFFF66">
              <a:alpha val="47058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0033CC"/>
                </a:solidFill>
                <a:latin typeface="Berlin Sans FB Demi" pitchFamily="34" charset="0"/>
              </a:rPr>
              <a:t>GORE</a:t>
            </a:r>
            <a:r>
              <a:rPr lang="es-ES" sz="1800" b="1">
                <a:latin typeface="Arial Narrow" pitchFamily="34" charset="0"/>
              </a:rPr>
              <a:t>: Líderazgo democrático, facilitador, articulador, interpreta intereses, </a:t>
            </a:r>
            <a:r>
              <a:rPr lang="en-US" sz="1800" b="1">
                <a:latin typeface="Arial Narrow" pitchFamily="34" charset="0"/>
              </a:rPr>
              <a:t>armoniza </a:t>
            </a:r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POLÍTICAS </a:t>
            </a:r>
            <a:r>
              <a:rPr lang="en-US" sz="1800" b="1">
                <a:latin typeface="Arial Narrow" pitchFamily="34" charset="0"/>
              </a:rPr>
              <a:t>y Objetivos Sectoriales (NC) y </a:t>
            </a:r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PROBLEMAS </a:t>
            </a:r>
            <a:r>
              <a:rPr lang="en-US" sz="1800" b="1">
                <a:latin typeface="Arial Narrow" pitchFamily="34" charset="0"/>
              </a:rPr>
              <a:t>(NL); </a:t>
            </a:r>
          </a:p>
          <a:p>
            <a:pPr algn="ctr"/>
            <a:r>
              <a:rPr lang="en-US" sz="1800" b="1">
                <a:latin typeface="Arial Narrow" pitchFamily="34" charset="0"/>
              </a:rPr>
              <a:t>rol concertador, genera condiciones.</a:t>
            </a:r>
          </a:p>
          <a:p>
            <a:pPr algn="ctr"/>
            <a:r>
              <a:rPr lang="en-US" sz="1800" b="1">
                <a:solidFill>
                  <a:srgbClr val="0033CC"/>
                </a:solidFill>
                <a:latin typeface="Berlin Sans FB Demi" pitchFamily="34" charset="0"/>
              </a:rPr>
              <a:t>“ESPACIO IDEAL PARA LA GOBERNANZA” </a:t>
            </a:r>
            <a:endParaRPr lang="es-ES" sz="1800" b="1">
              <a:solidFill>
                <a:srgbClr val="0033CC"/>
              </a:solidFill>
              <a:latin typeface="Berlin Sans FB Demi" pitchFamily="34" charset="0"/>
            </a:endParaRPr>
          </a:p>
        </p:txBody>
      </p:sp>
      <p:sp>
        <p:nvSpPr>
          <p:cNvPr id="4" name="3 Documento"/>
          <p:cNvSpPr/>
          <p:nvPr/>
        </p:nvSpPr>
        <p:spPr>
          <a:xfrm>
            <a:off x="214313" y="1357313"/>
            <a:ext cx="2500312" cy="1785937"/>
          </a:xfrm>
          <a:prstGeom prst="flowChart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Documento"/>
          <p:cNvSpPr/>
          <p:nvPr/>
        </p:nvSpPr>
        <p:spPr>
          <a:xfrm>
            <a:off x="2786063" y="3143250"/>
            <a:ext cx="2500312" cy="178593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928688" y="1357313"/>
            <a:ext cx="857250" cy="15716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4643438"/>
            <a:ext cx="25717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ocumento"/>
          <p:cNvSpPr/>
          <p:nvPr/>
        </p:nvSpPr>
        <p:spPr>
          <a:xfrm>
            <a:off x="6429375" y="5072063"/>
            <a:ext cx="2500313" cy="178593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07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00625"/>
            <a:ext cx="25003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12 CuadroTexto"/>
          <p:cNvSpPr txBox="1">
            <a:spLocks noChangeArrowheads="1"/>
          </p:cNvSpPr>
          <p:nvPr/>
        </p:nvSpPr>
        <p:spPr bwMode="auto">
          <a:xfrm>
            <a:off x="357188" y="928688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Arial Narrow" pitchFamily="34" charset="0"/>
              </a:rPr>
              <a:t>NIVEL CENTRAL: ANA</a:t>
            </a:r>
          </a:p>
        </p:txBody>
      </p:sp>
      <p:sp>
        <p:nvSpPr>
          <p:cNvPr id="30733" name="13 CuadroTexto"/>
          <p:cNvSpPr txBox="1">
            <a:spLocks noChangeArrowheads="1"/>
          </p:cNvSpPr>
          <p:nvPr/>
        </p:nvSpPr>
        <p:spPr bwMode="auto">
          <a:xfrm>
            <a:off x="3000375" y="2714625"/>
            <a:ext cx="2214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latin typeface="Arial Narrow" pitchFamily="34" charset="0"/>
              </a:rPr>
              <a:t>NIVEL REGIONAL: GORE</a:t>
            </a:r>
          </a:p>
        </p:txBody>
      </p:sp>
      <p:sp>
        <p:nvSpPr>
          <p:cNvPr id="30734" name="14 CuadroTexto"/>
          <p:cNvSpPr txBox="1">
            <a:spLocks noChangeArrowheads="1"/>
          </p:cNvSpPr>
          <p:nvPr/>
        </p:nvSpPr>
        <p:spPr bwMode="auto">
          <a:xfrm>
            <a:off x="6643688" y="27860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/>
              <a:t>NIVEL LOCAL: GOLO, ACTORES LOCALES </a:t>
            </a:r>
          </a:p>
        </p:txBody>
      </p:sp>
      <p:sp>
        <p:nvSpPr>
          <p:cNvPr id="17" name="16 Flecha arriba y abajo"/>
          <p:cNvSpPr/>
          <p:nvPr/>
        </p:nvSpPr>
        <p:spPr>
          <a:xfrm rot="19020761">
            <a:off x="2605088" y="2586038"/>
            <a:ext cx="473075" cy="1089025"/>
          </a:xfrm>
          <a:prstGeom prst="up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Flecha arriba y abajo"/>
          <p:cNvSpPr/>
          <p:nvPr/>
        </p:nvSpPr>
        <p:spPr>
          <a:xfrm rot="18303613">
            <a:off x="5453063" y="4086225"/>
            <a:ext cx="473075" cy="1177925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 rot="1953696">
            <a:off x="211138" y="5072063"/>
            <a:ext cx="3790950" cy="831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FF0000"/>
                </a:solidFill>
                <a:latin typeface="Berlin Sans FB Demi" pitchFamily="34" charset="0"/>
              </a:rPr>
              <a:t>GOBIERNO MULTINIVEL: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“UN SOLO SISTEMA”</a:t>
            </a:r>
          </a:p>
        </p:txBody>
      </p:sp>
      <p:sp>
        <p:nvSpPr>
          <p:cNvPr id="30738" name="Rectangle 1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es-PE" sz="3600" b="1">
                <a:solidFill>
                  <a:schemeClr val="bg1"/>
                </a:solidFill>
                <a:latin typeface="Arial Rounded MT Bold" pitchFamily="34" charset="0"/>
              </a:rPr>
              <a:t>GORE Piura: Lidera CRHC Chira-Piura </a:t>
            </a:r>
          </a:p>
        </p:txBody>
      </p:sp>
      <p:pic>
        <p:nvPicPr>
          <p:cNvPr id="30739" name="3 Imagen" descr="C:\Documents and Settings\cportocarrerol\Configuración local\Temp\LOGO - GORE Piura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3143250"/>
            <a:ext cx="24288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31550" cmpd="sng">
                  <a:solidFill>
                    <a:srgbClr val="0033CC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Gracias por su atención…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500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38"/>
            <a:ext cx="43576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3 Imagen" descr="C:\Documents and Settings\cportocarrerol\Configuración local\Temp\LOGO - GORE Piur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0"/>
            <a:ext cx="30892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0"/>
          <p:cNvSpPr>
            <a:spLocks noChangeArrowheads="1"/>
          </p:cNvSpPr>
          <p:nvPr/>
        </p:nvSpPr>
        <p:spPr bwMode="auto">
          <a:xfrm>
            <a:off x="142875" y="4500563"/>
            <a:ext cx="4429125" cy="1077912"/>
          </a:xfrm>
          <a:prstGeom prst="rect">
            <a:avLst/>
          </a:prstGeom>
          <a:solidFill>
            <a:schemeClr val="accent5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GERENCIA REGIONAL DE RECURSOS NATURALES Y GESTIÓN DEL MEDIO AMBIENTE</a:t>
            </a:r>
          </a:p>
          <a:p>
            <a:pPr algn="ctr">
              <a:defRPr/>
            </a:pPr>
            <a:endParaRPr lang="es-MX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MX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ING. CRISTINA PORTOCARRERO LAU</a:t>
            </a:r>
            <a:endParaRPr lang="es-ES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1267" name="AutoShape 4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ES" sz="3600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Calibri" pitchFamily="34" charset="0"/>
              </a:rPr>
              <a:t>AMBITO DE LA CUENCA CHIRA-PIURA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857250"/>
            <a:ext cx="465455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57188" y="928688"/>
            <a:ext cx="40719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MX" sz="2800">
                <a:latin typeface="Arial Narrow" pitchFamily="34" charset="0"/>
              </a:rPr>
              <a:t>Representa </a:t>
            </a:r>
            <a:r>
              <a:rPr lang="es-PE" sz="2800">
                <a:latin typeface="Arial Narrow" pitchFamily="34" charset="0"/>
              </a:rPr>
              <a:t>el 88% aprox. del área del Dpto. de Piura.</a:t>
            </a:r>
          </a:p>
          <a:p>
            <a:pPr eaLnBrk="0" hangingPunct="0"/>
            <a:endParaRPr lang="es-PE" sz="2800">
              <a:latin typeface="Arial Narrow" pitchFamily="34" charset="0"/>
            </a:endParaRPr>
          </a:p>
          <a:p>
            <a:pPr eaLnBrk="0" hangingPunct="0"/>
            <a:r>
              <a:rPr lang="es-PE" sz="2800">
                <a:latin typeface="Arial Narrow" pitchFamily="34" charset="0"/>
              </a:rPr>
              <a:t>Extensión: 29,852.86 Km</a:t>
            </a:r>
            <a:r>
              <a:rPr lang="es-PE" sz="2800" baseline="30000">
                <a:latin typeface="Arial Narrow" pitchFamily="34" charset="0"/>
              </a:rPr>
              <a:t>2</a:t>
            </a:r>
            <a:r>
              <a:rPr lang="es-PE" sz="2800">
                <a:latin typeface="Arial Narrow" pitchFamily="34" charset="0"/>
              </a:rPr>
              <a:t>.</a:t>
            </a:r>
            <a:endParaRPr lang="es-PE" sz="2800" baseline="30000">
              <a:latin typeface="Arial Narrow" pitchFamily="34" charset="0"/>
            </a:endParaRPr>
          </a:p>
          <a:p>
            <a:pPr eaLnBrk="0" hangingPunct="0"/>
            <a:endParaRPr lang="es-MX" sz="2800">
              <a:latin typeface="Arial Narrow" pitchFamily="34" charset="0"/>
            </a:endParaRPr>
          </a:p>
          <a:p>
            <a:pPr eaLnBrk="0" hangingPunct="0"/>
            <a:r>
              <a:rPr lang="es-MX" sz="2800">
                <a:latin typeface="Arial Narrow" pitchFamily="34" charset="0"/>
              </a:rPr>
              <a:t>Políticamente abarca y </a:t>
            </a:r>
            <a:r>
              <a:rPr lang="es-PE" sz="2800">
                <a:latin typeface="Arial Narrow" pitchFamily="34" charset="0"/>
              </a:rPr>
              <a:t>56 distritos</a:t>
            </a:r>
            <a:r>
              <a:rPr lang="es-MX" sz="2800">
                <a:latin typeface="Arial Narrow" pitchFamily="34" charset="0"/>
              </a:rPr>
              <a:t> de las 08 Provincias .</a:t>
            </a:r>
          </a:p>
          <a:p>
            <a:pPr eaLnBrk="0" hangingPunct="0"/>
            <a:endParaRPr lang="es-MX" sz="2800">
              <a:latin typeface="Arial Narrow" pitchFamily="34" charset="0"/>
            </a:endParaRPr>
          </a:p>
          <a:p>
            <a:pPr eaLnBrk="0" hangingPunct="0"/>
            <a:r>
              <a:rPr lang="es-MX" sz="2800">
                <a:latin typeface="Arial Narrow" pitchFamily="34" charset="0"/>
              </a:rPr>
              <a:t>Altura: Varía desde los 3 msnm hasta los 3 200 m en el Cerro Huar Huar – Páramo (Ayabaca)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2291" name="AutoShape 4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pic>
        <p:nvPicPr>
          <p:cNvPr id="12292" name="Picture 5" descr="C:\ANA\DIAGNOSTICO PARTICIPATIVO DE LA CUENCA DEL RÍO PIURA_Page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928688"/>
            <a:ext cx="233997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21 CuadroTexto"/>
          <p:cNvSpPr txBox="1">
            <a:spLocks noChangeArrowheads="1"/>
          </p:cNvSpPr>
          <p:nvPr/>
        </p:nvSpPr>
        <p:spPr bwMode="auto">
          <a:xfrm>
            <a:off x="285750" y="1643063"/>
            <a:ext cx="60007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PE" sz="2200">
                <a:latin typeface="Arial Narrow" pitchFamily="34" charset="0"/>
              </a:rPr>
              <a:t> </a:t>
            </a:r>
            <a:r>
              <a:rPr lang="es-PE" sz="2400">
                <a:latin typeface="Arial Narrow" pitchFamily="34" charset="0"/>
              </a:rPr>
              <a:t>Diagnóstico Participativo de la Cuenca con </a:t>
            </a:r>
          </a:p>
          <a:p>
            <a:r>
              <a:rPr lang="es-PE" sz="2400">
                <a:latin typeface="Arial Narrow" pitchFamily="34" charset="0"/>
              </a:rPr>
              <a:t>     Enfoque de Gestión de Riesgos.</a:t>
            </a:r>
          </a:p>
          <a:p>
            <a:endParaRPr lang="es-PE" sz="240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PE" sz="2400">
                <a:latin typeface="Arial Narrow" pitchFamily="34" charset="0"/>
              </a:rPr>
              <a:t> Formulación de un Plan de Gestión de la </a:t>
            </a:r>
          </a:p>
          <a:p>
            <a:r>
              <a:rPr lang="es-PE" sz="2400">
                <a:latin typeface="Arial Narrow" pitchFamily="34" charset="0"/>
              </a:rPr>
              <a:t>     Cuenca Río Piura.</a:t>
            </a:r>
          </a:p>
          <a:p>
            <a:pPr>
              <a:buFont typeface="Wingdings" pitchFamily="2" charset="2"/>
              <a:buChar char="q"/>
            </a:pPr>
            <a:endParaRPr lang="es-PE" sz="240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PE" sz="2400">
                <a:latin typeface="Arial Narrow" pitchFamily="34" charset="0"/>
              </a:rPr>
              <a:t> Formulación del Plan Maestro de los Recursos </a:t>
            </a:r>
          </a:p>
          <a:p>
            <a:r>
              <a:rPr lang="es-PE" sz="2400">
                <a:latin typeface="Arial Narrow" pitchFamily="34" charset="0"/>
              </a:rPr>
              <a:t>     Hídricos de las cuencas del Dpto. Piura.</a:t>
            </a:r>
          </a:p>
          <a:p>
            <a:endParaRPr lang="es-PE" sz="240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PE" sz="2400">
                <a:latin typeface="Arial Narrow" pitchFamily="34" charset="0"/>
              </a:rPr>
              <a:t> Formulación de un plan de defensas ribereñas.</a:t>
            </a:r>
          </a:p>
          <a:p>
            <a:endParaRPr lang="es-PE" sz="2000">
              <a:latin typeface="Maiandra GD" pitchFamily="34" charset="0"/>
            </a:endParaRPr>
          </a:p>
        </p:txBody>
      </p:sp>
      <p:pic>
        <p:nvPicPr>
          <p:cNvPr id="12294" name="Picture 25" descr="http://www.pdrs.org.pe/apc-pdrs/img.php?src=//img_upload_pdrs/36c22b17acbae902af95f805cbae1ec5/Folleto_2.jpg&amp;w=150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4143375"/>
            <a:ext cx="1974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ES" sz="3200" b="1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Calibri" pitchFamily="34" charset="0"/>
              </a:rPr>
              <a:t>Principales Acciones Realizadas en la </a:t>
            </a:r>
          </a:p>
          <a:p>
            <a:pPr lvl="1" algn="ctr" eaLnBrk="0" hangingPunct="0"/>
            <a:r>
              <a:rPr lang="es-ES" sz="3200" b="1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Calibri" pitchFamily="34" charset="0"/>
              </a:rPr>
              <a:t>Cuenca Hidrográfica  Chira - Piura</a:t>
            </a:r>
          </a:p>
        </p:txBody>
      </p:sp>
      <p:sp>
        <p:nvSpPr>
          <p:cNvPr id="12296" name="7 CuadroTexto"/>
          <p:cNvSpPr txBox="1">
            <a:spLocks noChangeArrowheads="1"/>
          </p:cNvSpPr>
          <p:nvPr/>
        </p:nvSpPr>
        <p:spPr bwMode="auto">
          <a:xfrm>
            <a:off x="214313" y="1214438"/>
            <a:ext cx="671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000" b="1">
                <a:solidFill>
                  <a:srgbClr val="0033CC"/>
                </a:solidFill>
              </a:rPr>
              <a:t>Autoridad Autónoma Cuenca Chira - Piura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6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rgbClr val="FFC000"/>
          </a:solidFill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PROCLIM: Cambio Climático y Estrategias de Adaptación en la Cuenca del Rio Piura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/>
            </a:r>
            <a:b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Instituciones Coejecutoras: 06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Subproyectos</a:t>
            </a:r>
            <a:endParaRPr lang="es-MX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3315" name="Group 48"/>
          <p:cNvGrpSpPr>
            <a:grpSpLocks/>
          </p:cNvGrpSpPr>
          <p:nvPr/>
        </p:nvGrpSpPr>
        <p:grpSpPr bwMode="auto">
          <a:xfrm>
            <a:off x="7569200" y="1268413"/>
            <a:ext cx="1574800" cy="647700"/>
            <a:chOff x="4768" y="799"/>
            <a:chExt cx="992" cy="408"/>
          </a:xfrm>
        </p:grpSpPr>
        <p:sp>
          <p:nvSpPr>
            <p:cNvPr id="13354" name="AutoShape 43"/>
            <p:cNvSpPr>
              <a:spLocks noChangeArrowheads="1"/>
            </p:cNvSpPr>
            <p:nvPr/>
          </p:nvSpPr>
          <p:spPr bwMode="auto">
            <a:xfrm>
              <a:off x="4967" y="799"/>
              <a:ext cx="793" cy="408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1200" b="1">
                  <a:latin typeface="Arial Narrow" pitchFamily="34" charset="0"/>
                </a:rPr>
                <a:t>Asesor Técnico</a:t>
              </a:r>
            </a:p>
            <a:p>
              <a:pPr algn="ctr"/>
              <a:r>
                <a:rPr lang="es-ES_tradnl" sz="1200" b="1">
                  <a:latin typeface="Arial Narrow" pitchFamily="34" charset="0"/>
                </a:rPr>
                <a:t>PDRS/GTZ.</a:t>
              </a:r>
            </a:p>
            <a:p>
              <a:pPr algn="ctr"/>
              <a:r>
                <a:rPr lang="es-ES_tradnl" sz="1200" b="1">
                  <a:latin typeface="Arial Narrow" pitchFamily="34" charset="0"/>
                </a:rPr>
                <a:t>Gob. Reg. Piura</a:t>
              </a:r>
              <a:endParaRPr lang="es-MX" sz="1200" b="1">
                <a:latin typeface="Arial Narrow" pitchFamily="34" charset="0"/>
              </a:endParaRPr>
            </a:p>
          </p:txBody>
        </p:sp>
        <p:sp>
          <p:nvSpPr>
            <p:cNvPr id="13355" name="AutoShape 44"/>
            <p:cNvSpPr>
              <a:spLocks noChangeArrowheads="1"/>
            </p:cNvSpPr>
            <p:nvPr/>
          </p:nvSpPr>
          <p:spPr bwMode="auto">
            <a:xfrm>
              <a:off x="4768" y="980"/>
              <a:ext cx="227" cy="91"/>
            </a:xfrm>
            <a:prstGeom prst="leftArrow">
              <a:avLst>
                <a:gd name="adj1" fmla="val 50000"/>
                <a:gd name="adj2" fmla="val 623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rbel" pitchFamily="34" charset="0"/>
              </a:endParaRPr>
            </a:p>
          </p:txBody>
        </p:sp>
      </p:grpSp>
      <p:grpSp>
        <p:nvGrpSpPr>
          <p:cNvPr id="13316" name="Group 47"/>
          <p:cNvGrpSpPr>
            <a:grpSpLocks/>
          </p:cNvGrpSpPr>
          <p:nvPr/>
        </p:nvGrpSpPr>
        <p:grpSpPr bwMode="auto">
          <a:xfrm>
            <a:off x="0" y="1285875"/>
            <a:ext cx="8682038" cy="5572125"/>
            <a:chOff x="-72" y="812"/>
            <a:chExt cx="5566" cy="3631"/>
          </a:xfrm>
        </p:grpSpPr>
        <p:grpSp>
          <p:nvGrpSpPr>
            <p:cNvPr id="13320" name="Group 5"/>
            <p:cNvGrpSpPr>
              <a:grpSpLocks/>
            </p:cNvGrpSpPr>
            <p:nvPr/>
          </p:nvGrpSpPr>
          <p:grpSpPr bwMode="auto">
            <a:xfrm>
              <a:off x="-72" y="812"/>
              <a:ext cx="5566" cy="3631"/>
              <a:chOff x="31" y="142"/>
              <a:chExt cx="6180" cy="4325"/>
            </a:xfrm>
          </p:grpSpPr>
          <p:sp>
            <p:nvSpPr>
              <p:cNvPr id="13325" name="AutoShape 6"/>
              <p:cNvSpPr>
                <a:spLocks noChangeArrowheads="1"/>
              </p:cNvSpPr>
              <p:nvPr/>
            </p:nvSpPr>
            <p:spPr bwMode="auto">
              <a:xfrm>
                <a:off x="31" y="142"/>
                <a:ext cx="5367" cy="680"/>
              </a:xfrm>
              <a:prstGeom prst="roundRect">
                <a:avLst>
                  <a:gd name="adj" fmla="val 16667"/>
                </a:avLst>
              </a:prstGeom>
              <a:solidFill>
                <a:srgbClr val="3366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s-ES_tradnl" sz="2200" b="1">
                    <a:solidFill>
                      <a:schemeClr val="bg1"/>
                    </a:solidFill>
                    <a:latin typeface="Arial Narrow" pitchFamily="34" charset="0"/>
                  </a:rPr>
                  <a:t>Objetivo: “Evaluación Local Integrada y Estrategia de Adaptación al </a:t>
                </a:r>
              </a:p>
              <a:p>
                <a:r>
                  <a:rPr lang="es-ES_tradnl" sz="2200" b="1">
                    <a:solidFill>
                      <a:schemeClr val="bg1"/>
                    </a:solidFill>
                    <a:latin typeface="Arial Narrow" pitchFamily="34" charset="0"/>
                  </a:rPr>
                  <a:t>Cambio Climático en la Cuenca del Río Piura” - AACHCHP</a:t>
                </a:r>
                <a:endParaRPr lang="es-MX" sz="2200" b="1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3326" name="Group 7"/>
              <p:cNvGrpSpPr>
                <a:grpSpLocks/>
              </p:cNvGrpSpPr>
              <p:nvPr/>
            </p:nvGrpSpPr>
            <p:grpSpPr bwMode="auto">
              <a:xfrm>
                <a:off x="136" y="890"/>
                <a:ext cx="1474" cy="860"/>
                <a:chOff x="136" y="890"/>
                <a:chExt cx="1474" cy="860"/>
              </a:xfrm>
            </p:grpSpPr>
            <p:sp>
              <p:nvSpPr>
                <p:cNvPr id="13352" name="AutoShape 8"/>
                <p:cNvSpPr>
                  <a:spLocks noChangeArrowheads="1"/>
                </p:cNvSpPr>
                <p:nvPr/>
              </p:nvSpPr>
              <p:spPr bwMode="auto">
                <a:xfrm>
                  <a:off x="136" y="974"/>
                  <a:ext cx="1474" cy="776"/>
                </a:xfrm>
                <a:prstGeom prst="flowChartProcess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s-PE" sz="1400" b="1">
                      <a:latin typeface="Arial Narrow" pitchFamily="34" charset="0"/>
                    </a:rPr>
                    <a:t>“Escenarios de Cambio</a:t>
                  </a:r>
                </a:p>
                <a:p>
                  <a:r>
                    <a:rPr lang="es-PE" sz="1400" b="1">
                      <a:latin typeface="Arial Narrow" pitchFamily="34" charset="0"/>
                    </a:rPr>
                    <a:t>Climático en el Perú 2004 –</a:t>
                  </a:r>
                </a:p>
                <a:p>
                  <a:r>
                    <a:rPr lang="es-PE" sz="1400" b="1">
                      <a:latin typeface="Arial Narrow" pitchFamily="34" charset="0"/>
                    </a:rPr>
                    <a:t> 2050 – Cuenca del Río Piura”.</a:t>
                  </a:r>
                  <a:r>
                    <a:rPr lang="es-MX" sz="1600" b="1">
                      <a:latin typeface="Arial Narrow" pitchFamily="34" charset="0"/>
                    </a:rPr>
                    <a:t> </a:t>
                  </a:r>
                </a:p>
                <a:p>
                  <a:r>
                    <a:rPr lang="es-ES_tradnl" sz="2400" b="1">
                      <a:latin typeface="Arial Narrow" pitchFamily="34" charset="0"/>
                    </a:rPr>
                    <a:t>SENAMHI</a:t>
                  </a:r>
                  <a:endParaRPr lang="es-MX" sz="2400" b="1">
                    <a:latin typeface="Arial Narrow" pitchFamily="34" charset="0"/>
                  </a:endParaRPr>
                </a:p>
              </p:txBody>
            </p:sp>
            <p:sp>
              <p:nvSpPr>
                <p:cNvPr id="7209" name="Line 9"/>
                <p:cNvSpPr>
                  <a:spLocks noChangeShapeType="1"/>
                </p:cNvSpPr>
                <p:nvPr/>
              </p:nvSpPr>
              <p:spPr bwMode="auto">
                <a:xfrm>
                  <a:off x="884" y="890"/>
                  <a:ext cx="0" cy="181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3327" name="Group 10"/>
              <p:cNvGrpSpPr>
                <a:grpSpLocks/>
              </p:cNvGrpSpPr>
              <p:nvPr/>
            </p:nvGrpSpPr>
            <p:grpSpPr bwMode="auto">
              <a:xfrm>
                <a:off x="884" y="754"/>
                <a:ext cx="3992" cy="136"/>
                <a:chOff x="884" y="754"/>
                <a:chExt cx="3992" cy="136"/>
              </a:xfrm>
            </p:grpSpPr>
            <p:sp>
              <p:nvSpPr>
                <p:cNvPr id="7206" name="Line 11"/>
                <p:cNvSpPr>
                  <a:spLocks noChangeShapeType="1"/>
                </p:cNvSpPr>
                <p:nvPr/>
              </p:nvSpPr>
              <p:spPr bwMode="auto">
                <a:xfrm>
                  <a:off x="884" y="890"/>
                  <a:ext cx="3992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dirty="0"/>
                    <a:t> </a:t>
                  </a:r>
                </a:p>
              </p:txBody>
            </p:sp>
            <p:sp>
              <p:nvSpPr>
                <p:cNvPr id="13351" name="Line 12"/>
                <p:cNvSpPr>
                  <a:spLocks noChangeShapeType="1"/>
                </p:cNvSpPr>
                <p:nvPr/>
              </p:nvSpPr>
              <p:spPr bwMode="auto">
                <a:xfrm>
                  <a:off x="2971" y="754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3328" name="Group 13"/>
              <p:cNvGrpSpPr>
                <a:grpSpLocks/>
              </p:cNvGrpSpPr>
              <p:nvPr/>
            </p:nvGrpSpPr>
            <p:grpSpPr bwMode="auto">
              <a:xfrm>
                <a:off x="1020" y="890"/>
                <a:ext cx="1632" cy="2412"/>
                <a:chOff x="1020" y="890"/>
                <a:chExt cx="1632" cy="2412"/>
              </a:xfrm>
            </p:grpSpPr>
            <p:grpSp>
              <p:nvGrpSpPr>
                <p:cNvPr id="13345" name="Group 14"/>
                <p:cNvGrpSpPr>
                  <a:grpSpLocks/>
                </p:cNvGrpSpPr>
                <p:nvPr/>
              </p:nvGrpSpPr>
              <p:grpSpPr bwMode="auto">
                <a:xfrm>
                  <a:off x="1020" y="890"/>
                  <a:ext cx="1632" cy="1636"/>
                  <a:chOff x="1020" y="890"/>
                  <a:chExt cx="1632" cy="1636"/>
                </a:xfrm>
              </p:grpSpPr>
              <p:sp>
                <p:nvSpPr>
                  <p:cNvPr id="13348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661"/>
                    <a:ext cx="1632" cy="865"/>
                  </a:xfrm>
                  <a:prstGeom prst="flowChartProcess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s-ES_tradnl" sz="1400" b="1">
                        <a:latin typeface="Arial Narrow" pitchFamily="34" charset="0"/>
                      </a:rPr>
                      <a:t>“Evaluación de la Vulnerabilidad</a:t>
                    </a:r>
                  </a:p>
                  <a:p>
                    <a:pPr algn="ctr"/>
                    <a:r>
                      <a:rPr lang="es-ES_tradnl" sz="1400" b="1">
                        <a:latin typeface="Arial Narrow" pitchFamily="34" charset="0"/>
                      </a:rPr>
                      <a:t>Físico Natural de la </a:t>
                    </a:r>
                  </a:p>
                  <a:p>
                    <a:pPr algn="ctr"/>
                    <a:r>
                      <a:rPr lang="es-ES_tradnl" sz="1400" b="1">
                        <a:latin typeface="Arial Narrow" pitchFamily="34" charset="0"/>
                      </a:rPr>
                      <a:t>Cuenca del Río Piura”.</a:t>
                    </a:r>
                  </a:p>
                  <a:p>
                    <a:pPr algn="ctr"/>
                    <a:r>
                      <a:rPr lang="es-ES_tradnl" sz="2400" b="1">
                        <a:latin typeface="Arial Narrow" pitchFamily="34" charset="0"/>
                      </a:rPr>
                      <a:t>INRENA.</a:t>
                    </a:r>
                    <a:endParaRPr lang="es-MX" sz="2400" b="1">
                      <a:latin typeface="Arial Narrow" pitchFamily="34" charset="0"/>
                    </a:endParaRPr>
                  </a:p>
                </p:txBody>
              </p:sp>
              <p:sp>
                <p:nvSpPr>
                  <p:cNvPr id="720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890"/>
                    <a:ext cx="0" cy="771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13346" name="AutoShape 17"/>
                <p:cNvSpPr>
                  <a:spLocks noChangeArrowheads="1"/>
                </p:cNvSpPr>
                <p:nvPr/>
              </p:nvSpPr>
              <p:spPr bwMode="auto">
                <a:xfrm>
                  <a:off x="1384" y="2803"/>
                  <a:ext cx="816" cy="4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buFontTx/>
                    <a:buChar char="•"/>
                  </a:pPr>
                  <a:r>
                    <a:rPr lang="es-ES_tradnl" sz="1600">
                      <a:latin typeface="Arial Narrow" pitchFamily="34" charset="0"/>
                    </a:rPr>
                    <a:t>Territorio.</a:t>
                  </a:r>
                </a:p>
                <a:p>
                  <a:pPr algn="ctr">
                    <a:buFontTx/>
                    <a:buChar char="•"/>
                  </a:pPr>
                  <a:r>
                    <a:rPr lang="es-ES_tradnl" sz="1600">
                      <a:latin typeface="Arial Narrow" pitchFamily="34" charset="0"/>
                    </a:rPr>
                    <a:t>Agricultura.</a:t>
                  </a:r>
                  <a:endParaRPr lang="es-MX" sz="1600">
                    <a:latin typeface="Arial Narrow" pitchFamily="34" charset="0"/>
                  </a:endParaRPr>
                </a:p>
              </p:txBody>
            </p:sp>
            <p:sp>
              <p:nvSpPr>
                <p:cNvPr id="7203" name="Line 18"/>
                <p:cNvSpPr>
                  <a:spLocks noChangeShapeType="1"/>
                </p:cNvSpPr>
                <p:nvPr/>
              </p:nvSpPr>
              <p:spPr bwMode="auto">
                <a:xfrm>
                  <a:off x="1788" y="2526"/>
                  <a:ext cx="0" cy="272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3329" name="Group 19"/>
              <p:cNvGrpSpPr>
                <a:grpSpLocks/>
              </p:cNvGrpSpPr>
              <p:nvPr/>
            </p:nvGrpSpPr>
            <p:grpSpPr bwMode="auto">
              <a:xfrm>
                <a:off x="2381" y="2027"/>
                <a:ext cx="1898" cy="1857"/>
                <a:chOff x="2381" y="2027"/>
                <a:chExt cx="1898" cy="1857"/>
              </a:xfrm>
            </p:grpSpPr>
            <p:sp>
              <p:nvSpPr>
                <p:cNvPr id="7199" name="AutoShape 21"/>
                <p:cNvSpPr>
                  <a:spLocks noChangeArrowheads="1"/>
                </p:cNvSpPr>
                <p:nvPr/>
              </p:nvSpPr>
              <p:spPr bwMode="auto">
                <a:xfrm>
                  <a:off x="2429" y="2027"/>
                  <a:ext cx="1850" cy="1222"/>
                </a:xfrm>
                <a:prstGeom prst="flowChartProcess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PE" sz="1400" b="1" dirty="0">
                      <a:latin typeface="Arial Narrow" pitchFamily="34" charset="0"/>
                    </a:rPr>
                    <a:t>“Patrones de Riesgos de Desastre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PE" sz="1400" b="1" dirty="0">
                      <a:latin typeface="Arial Narrow" pitchFamily="34" charset="0"/>
                    </a:rPr>
                    <a:t>asociados con los efectos locales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PE" sz="1400" b="1" dirty="0">
                      <a:latin typeface="Arial Narrow" pitchFamily="34" charset="0"/>
                    </a:rPr>
                    <a:t>del Cambio Climático Global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PE" sz="1400" b="1" dirty="0">
                      <a:latin typeface="Arial Narrow" pitchFamily="34" charset="0"/>
                    </a:rPr>
                    <a:t>en la cuenca del río Piura: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PE" sz="1400" b="1" dirty="0">
                      <a:latin typeface="Arial Narrow" pitchFamily="34" charset="0"/>
                    </a:rPr>
                    <a:t>procesos sociales, vulnerabilidad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PE" sz="1400" b="1" dirty="0">
                      <a:latin typeface="Arial Narrow" pitchFamily="34" charset="0"/>
                    </a:rPr>
                    <a:t>y adaptación”</a:t>
                  </a:r>
                  <a:r>
                    <a:rPr lang="es-MX" sz="1400" b="1" dirty="0">
                      <a:latin typeface="Arial Narrow" pitchFamily="34" charset="0"/>
                    </a:rPr>
                    <a:t> .</a:t>
                  </a:r>
                  <a:endParaRPr lang="es-MX" sz="1050" b="1" dirty="0">
                    <a:latin typeface="Arial Narrow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_tradnl" sz="2400" b="1" dirty="0">
                      <a:latin typeface="Arial Narrow" pitchFamily="34" charset="0"/>
                    </a:rPr>
                    <a:t>ITDG.</a:t>
                  </a:r>
                  <a:endParaRPr lang="es-MX" sz="2400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3343" name="AutoShape 23"/>
                <p:cNvSpPr>
                  <a:spLocks noChangeArrowheads="1"/>
                </p:cNvSpPr>
                <p:nvPr/>
              </p:nvSpPr>
              <p:spPr bwMode="auto">
                <a:xfrm>
                  <a:off x="2381" y="3385"/>
                  <a:ext cx="1134" cy="4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buFontTx/>
                    <a:buChar char="•"/>
                  </a:pPr>
                  <a:r>
                    <a:rPr lang="es-ES_tradnl" sz="1400">
                      <a:latin typeface="Arial Narrow" pitchFamily="34" charset="0"/>
                    </a:rPr>
                    <a:t>Patrones de Amenazas.</a:t>
                  </a:r>
                </a:p>
                <a:p>
                  <a:pPr algn="ctr">
                    <a:buFontTx/>
                    <a:buChar char="•"/>
                  </a:pPr>
                  <a:r>
                    <a:rPr lang="es-ES_tradnl" sz="1400">
                      <a:latin typeface="Arial Narrow" pitchFamily="34" charset="0"/>
                    </a:rPr>
                    <a:t>Vulnerabilidad Socio-</a:t>
                  </a:r>
                </a:p>
                <a:p>
                  <a:pPr algn="ctr"/>
                  <a:r>
                    <a:rPr lang="es-ES_tradnl" sz="1400">
                      <a:latin typeface="Arial Narrow" pitchFamily="34" charset="0"/>
                    </a:rPr>
                    <a:t>económica.</a:t>
                  </a:r>
                  <a:endParaRPr lang="es-MX" sz="1400">
                    <a:latin typeface="Arial Narrow" pitchFamily="34" charset="0"/>
                  </a:endParaRPr>
                </a:p>
              </p:txBody>
            </p:sp>
            <p:sp>
              <p:nvSpPr>
                <p:cNvPr id="7198" name="Line 24"/>
                <p:cNvSpPr>
                  <a:spLocks noChangeShapeType="1"/>
                </p:cNvSpPr>
                <p:nvPr/>
              </p:nvSpPr>
              <p:spPr bwMode="auto">
                <a:xfrm>
                  <a:off x="3107" y="3250"/>
                  <a:ext cx="0" cy="138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3330" name="Group 25"/>
              <p:cNvGrpSpPr>
                <a:grpSpLocks/>
              </p:cNvGrpSpPr>
              <p:nvPr/>
            </p:nvGrpSpPr>
            <p:grpSpPr bwMode="auto">
              <a:xfrm>
                <a:off x="2574" y="890"/>
                <a:ext cx="3288" cy="3577"/>
                <a:chOff x="2574" y="890"/>
                <a:chExt cx="3288" cy="3577"/>
              </a:xfrm>
            </p:grpSpPr>
            <p:grpSp>
              <p:nvGrpSpPr>
                <p:cNvPr id="13337" name="Group 26"/>
                <p:cNvGrpSpPr>
                  <a:grpSpLocks/>
                </p:cNvGrpSpPr>
                <p:nvPr/>
              </p:nvGrpSpPr>
              <p:grpSpPr bwMode="auto">
                <a:xfrm>
                  <a:off x="4455" y="890"/>
                  <a:ext cx="1407" cy="3577"/>
                  <a:chOff x="4455" y="890"/>
                  <a:chExt cx="1407" cy="3577"/>
                </a:xfrm>
              </p:grpSpPr>
              <p:sp>
                <p:nvSpPr>
                  <p:cNvPr id="1334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455" y="3974"/>
                    <a:ext cx="1407" cy="493"/>
                  </a:xfrm>
                  <a:prstGeom prst="rect">
                    <a:avLst/>
                  </a:prstGeom>
                  <a:solidFill>
                    <a:srgbClr val="99FF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s-ES_tradnl" sz="1200" b="1">
                        <a:latin typeface="Arial Narrow" pitchFamily="34" charset="0"/>
                      </a:rPr>
                      <a:t>“Género y Socio Humanidad”.</a:t>
                    </a:r>
                  </a:p>
                  <a:p>
                    <a:pPr algn="ctr"/>
                    <a:r>
                      <a:rPr lang="es-ES_tradnl" sz="2400" b="1">
                        <a:latin typeface="Arial Narrow" pitchFamily="34" charset="0"/>
                      </a:rPr>
                      <a:t>CENTRO.</a:t>
                    </a:r>
                    <a:endParaRPr lang="es-MX" sz="2400" b="1">
                      <a:latin typeface="Arial Narrow" pitchFamily="34" charset="0"/>
                    </a:endParaRPr>
                  </a:p>
                </p:txBody>
              </p:sp>
              <p:sp>
                <p:nvSpPr>
                  <p:cNvPr id="719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875" y="890"/>
                    <a:ext cx="0" cy="3084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13338" name="AutoShape 29"/>
                <p:cNvSpPr>
                  <a:spLocks noChangeArrowheads="1"/>
                </p:cNvSpPr>
                <p:nvPr/>
              </p:nvSpPr>
              <p:spPr bwMode="auto">
                <a:xfrm>
                  <a:off x="2574" y="4076"/>
                  <a:ext cx="1117" cy="3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s-ES_tradnl" sz="1200" b="1">
                      <a:latin typeface="Arial Narrow" pitchFamily="34" charset="0"/>
                    </a:rPr>
                    <a:t>Actitudes y </a:t>
                  </a:r>
                </a:p>
                <a:p>
                  <a:pPr algn="ctr"/>
                  <a:r>
                    <a:rPr lang="es-ES_tradnl" sz="1200" b="1">
                      <a:latin typeface="Arial Narrow" pitchFamily="34" charset="0"/>
                    </a:rPr>
                    <a:t>Comportamientos </a:t>
                  </a:r>
                </a:p>
                <a:p>
                  <a:pPr algn="ctr"/>
                  <a:r>
                    <a:rPr lang="es-ES_tradnl" sz="1200" b="1">
                      <a:latin typeface="Arial Narrow" pitchFamily="34" charset="0"/>
                    </a:rPr>
                    <a:t>de la Población.</a:t>
                  </a:r>
                  <a:endParaRPr lang="es-MX" sz="1200" b="1">
                    <a:latin typeface="Arial Narrow" pitchFamily="34" charset="0"/>
                  </a:endParaRPr>
                </a:p>
              </p:txBody>
            </p:sp>
            <p:sp>
              <p:nvSpPr>
                <p:cNvPr id="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43" y="4190"/>
                  <a:ext cx="635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3331" name="Group 31"/>
              <p:cNvGrpSpPr>
                <a:grpSpLocks/>
              </p:cNvGrpSpPr>
              <p:nvPr/>
            </p:nvGrpSpPr>
            <p:grpSpPr bwMode="auto">
              <a:xfrm>
                <a:off x="3641" y="890"/>
                <a:ext cx="2570" cy="3084"/>
                <a:chOff x="3641" y="890"/>
                <a:chExt cx="2570" cy="3084"/>
              </a:xfrm>
            </p:grpSpPr>
            <p:grpSp>
              <p:nvGrpSpPr>
                <p:cNvPr id="13332" name="Group 32"/>
                <p:cNvGrpSpPr>
                  <a:grpSpLocks/>
                </p:cNvGrpSpPr>
                <p:nvPr/>
              </p:nvGrpSpPr>
              <p:grpSpPr bwMode="auto">
                <a:xfrm>
                  <a:off x="3641" y="890"/>
                  <a:ext cx="1888" cy="3084"/>
                  <a:chOff x="3641" y="890"/>
                  <a:chExt cx="1888" cy="3084"/>
                </a:xfrm>
              </p:grpSpPr>
              <p:sp>
                <p:nvSpPr>
                  <p:cNvPr id="13335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3641" y="3025"/>
                    <a:ext cx="1888" cy="949"/>
                  </a:xfrm>
                  <a:prstGeom prst="flowChartProcess">
                    <a:avLst/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s-PE" sz="1400" b="1">
                        <a:latin typeface="Arial Narrow" pitchFamily="34" charset="0"/>
                      </a:rPr>
                      <a:t>“Evaluación de la Vulnerabilidad y </a:t>
                    </a:r>
                  </a:p>
                  <a:p>
                    <a:pPr algn="ctr"/>
                    <a:r>
                      <a:rPr lang="es-PE" sz="1400" b="1">
                        <a:latin typeface="Arial Narrow" pitchFamily="34" charset="0"/>
                      </a:rPr>
                      <a:t>Adaptación Marina y Pesquera </a:t>
                    </a:r>
                  </a:p>
                  <a:p>
                    <a:pPr algn="ctr"/>
                    <a:r>
                      <a:rPr lang="es-PE" sz="1400" b="1">
                        <a:latin typeface="Arial Narrow" pitchFamily="34" charset="0"/>
                      </a:rPr>
                      <a:t>a los Efectos del Cambio Climático </a:t>
                    </a:r>
                  </a:p>
                  <a:p>
                    <a:pPr algn="ctr"/>
                    <a:r>
                      <a:rPr lang="es-PE" sz="1400" b="1">
                        <a:latin typeface="Arial Narrow" pitchFamily="34" charset="0"/>
                      </a:rPr>
                      <a:t>en la Cuenca del Piura”</a:t>
                    </a:r>
                    <a:r>
                      <a:rPr lang="es-MX" sz="1400" b="1">
                        <a:latin typeface="Arial Narrow" pitchFamily="34" charset="0"/>
                      </a:rPr>
                      <a:t>.</a:t>
                    </a:r>
                    <a:endParaRPr lang="es-MX" sz="1200" b="1">
                      <a:latin typeface="Arial Narrow" pitchFamily="34" charset="0"/>
                    </a:endParaRPr>
                  </a:p>
                  <a:p>
                    <a:pPr algn="ctr"/>
                    <a:r>
                      <a:rPr lang="es-ES_tradnl" sz="2400" b="1">
                        <a:latin typeface="Arial Narrow" pitchFamily="34" charset="0"/>
                      </a:rPr>
                      <a:t>CONCYTEC.</a:t>
                    </a:r>
                    <a:endParaRPr lang="es-MX" sz="2400" b="1">
                      <a:latin typeface="Arial Narrow" pitchFamily="34" charset="0"/>
                    </a:endParaRPr>
                  </a:p>
                </p:txBody>
              </p:sp>
              <p:sp>
                <p:nvSpPr>
                  <p:cNvPr id="71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472" y="890"/>
                    <a:ext cx="0" cy="2268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13333" name="AutoShape 35"/>
                <p:cNvSpPr>
                  <a:spLocks noChangeArrowheads="1"/>
                </p:cNvSpPr>
                <p:nvPr/>
              </p:nvSpPr>
              <p:spPr bwMode="auto">
                <a:xfrm>
                  <a:off x="4899" y="1861"/>
                  <a:ext cx="1312" cy="79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s-ES_tradnl" sz="1600" b="1">
                      <a:latin typeface="Arial Narrow" pitchFamily="34" charset="0"/>
                    </a:rPr>
                    <a:t>*Caracterización y </a:t>
                  </a:r>
                </a:p>
                <a:p>
                  <a:pPr algn="ctr"/>
                  <a:r>
                    <a:rPr lang="es-ES_tradnl" sz="1600" b="1">
                      <a:latin typeface="Arial Narrow" pitchFamily="34" charset="0"/>
                    </a:rPr>
                    <a:t>Vulnerabilidad </a:t>
                  </a:r>
                </a:p>
                <a:p>
                  <a:pPr algn="ctr"/>
                  <a:r>
                    <a:rPr lang="es-ES_tradnl" sz="1600" b="1">
                      <a:latin typeface="Arial Narrow" pitchFamily="34" charset="0"/>
                    </a:rPr>
                    <a:t>Marino Pesquera en la</a:t>
                  </a:r>
                </a:p>
                <a:p>
                  <a:pPr algn="ctr"/>
                  <a:r>
                    <a:rPr lang="es-ES_tradnl" sz="1600" b="1">
                      <a:latin typeface="Arial Narrow" pitchFamily="34" charset="0"/>
                    </a:rPr>
                    <a:t>Bahía se Sechura.</a:t>
                  </a:r>
                  <a:endParaRPr lang="es-MX" sz="1600" b="1">
                    <a:latin typeface="Arial Narrow" pitchFamily="34" charset="0"/>
                  </a:endParaRPr>
                </a:p>
              </p:txBody>
            </p:sp>
            <p:sp>
              <p:nvSpPr>
                <p:cNvPr id="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533" y="2659"/>
                  <a:ext cx="797" cy="42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sp>
          <p:nvSpPr>
            <p:cNvPr id="13321" name="AutoShape 38"/>
            <p:cNvSpPr>
              <a:spLocks noChangeArrowheads="1"/>
            </p:cNvSpPr>
            <p:nvPr/>
          </p:nvSpPr>
          <p:spPr bwMode="auto">
            <a:xfrm>
              <a:off x="4286" y="1428"/>
              <a:ext cx="1208" cy="59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4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1400" b="1">
                  <a:latin typeface="Arial Narrow" pitchFamily="34" charset="0"/>
                </a:rPr>
                <a:t>* Caracterización Climática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s-ES_tradnl" sz="1400" b="1">
                  <a:latin typeface="Arial Narrow" pitchFamily="34" charset="0"/>
                </a:rPr>
                <a:t>Procesos de Variabilidad</a:t>
              </a:r>
            </a:p>
            <a:p>
              <a:pPr algn="ctr"/>
              <a:r>
                <a:rPr lang="es-ES_tradnl" sz="1400" b="1">
                  <a:latin typeface="Arial Narrow" pitchFamily="34" charset="0"/>
                </a:rPr>
                <a:t> y Adaptación</a:t>
              </a:r>
            </a:p>
            <a:p>
              <a:pPr algn="ctr"/>
              <a:r>
                <a:rPr lang="es-ES_tradnl" sz="1400" b="1">
                  <a:latin typeface="Arial Narrow" pitchFamily="34" charset="0"/>
                </a:rPr>
                <a:t>Climática</a:t>
              </a:r>
              <a:endParaRPr lang="es-MX" sz="1400" b="1">
                <a:latin typeface="Arial Narrow" pitchFamily="34" charset="0"/>
              </a:endParaRPr>
            </a:p>
          </p:txBody>
        </p:sp>
        <p:grpSp>
          <p:nvGrpSpPr>
            <p:cNvPr id="13322" name="Group 46"/>
            <p:cNvGrpSpPr>
              <a:grpSpLocks/>
            </p:cNvGrpSpPr>
            <p:nvPr/>
          </p:nvGrpSpPr>
          <p:grpSpPr bwMode="auto">
            <a:xfrm>
              <a:off x="4740" y="1207"/>
              <a:ext cx="90" cy="227"/>
              <a:chOff x="4740" y="1207"/>
              <a:chExt cx="90" cy="227"/>
            </a:xfrm>
          </p:grpSpPr>
          <p:sp>
            <p:nvSpPr>
              <p:cNvPr id="13323" name="Line 40"/>
              <p:cNvSpPr>
                <a:spLocks noChangeShapeType="1"/>
              </p:cNvSpPr>
              <p:nvPr/>
            </p:nvSpPr>
            <p:spPr bwMode="auto">
              <a:xfrm>
                <a:off x="4740" y="1207"/>
                <a:ext cx="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3324" name="Line 45"/>
              <p:cNvSpPr>
                <a:spLocks noChangeShapeType="1"/>
              </p:cNvSpPr>
              <p:nvPr/>
            </p:nvSpPr>
            <p:spPr bwMode="auto">
              <a:xfrm>
                <a:off x="4830" y="1207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3317" name="Text Box 49"/>
          <p:cNvSpPr txBox="1">
            <a:spLocks noChangeArrowheads="1"/>
          </p:cNvSpPr>
          <p:nvPr/>
        </p:nvSpPr>
        <p:spPr bwMode="auto">
          <a:xfrm rot="2342754">
            <a:off x="-633413" y="4964113"/>
            <a:ext cx="4264026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latin typeface="Corbel" pitchFamily="34" charset="0"/>
              </a:rPr>
              <a:t>Coordinación Nacional: Ex  CONAM</a:t>
            </a:r>
          </a:p>
          <a:p>
            <a:pPr algn="ctr">
              <a:spcBef>
                <a:spcPct val="50000"/>
              </a:spcBef>
            </a:pPr>
            <a:r>
              <a:rPr lang="es-ES_tradnl" sz="2000" b="1">
                <a:latin typeface="Corbel" pitchFamily="34" charset="0"/>
              </a:rPr>
              <a:t>Hoy MINAM.</a:t>
            </a:r>
            <a:endParaRPr lang="es-MX" sz="2000" b="1">
              <a:latin typeface="Corbel" pitchFamily="34" charset="0"/>
            </a:endParaRPr>
          </a:p>
        </p:txBody>
      </p:sp>
      <p:sp>
        <p:nvSpPr>
          <p:cNvPr id="13318" name="Text Box 32"/>
          <p:cNvSpPr txBox="1">
            <a:spLocks noChangeArrowheads="1"/>
          </p:cNvSpPr>
          <p:nvPr/>
        </p:nvSpPr>
        <p:spPr bwMode="auto">
          <a:xfrm>
            <a:off x="3000375" y="2214563"/>
            <a:ext cx="17145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b="1">
                <a:latin typeface="Corbel" pitchFamily="34" charset="0"/>
              </a:rPr>
              <a:t>RESULTADOS </a:t>
            </a:r>
          </a:p>
        </p:txBody>
      </p:sp>
      <p:cxnSp>
        <p:nvCxnSpPr>
          <p:cNvPr id="50" name="49 Conector recto"/>
          <p:cNvCxnSpPr/>
          <p:nvPr/>
        </p:nvCxnSpPr>
        <p:spPr>
          <a:xfrm rot="5400000">
            <a:off x="4286250" y="3000375"/>
            <a:ext cx="14303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91BF866-B0B9-494D-9E49-88DC00C2ED7E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14339" name="Picture 2" descr="CUEPI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6019800" y="1600200"/>
            <a:ext cx="152400" cy="3206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PE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828800" y="3886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solidFill>
                  <a:srgbClr val="F3355E"/>
                </a:solidFill>
                <a:latin typeface="Times New Roman" pitchFamily="18" charset="0"/>
              </a:rPr>
              <a:t>Piura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962400" y="1371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solidFill>
                  <a:schemeClr val="bg2"/>
                </a:solidFill>
                <a:latin typeface="Times New Roman" pitchFamily="18" charset="0"/>
              </a:rPr>
              <a:t>Tambogrande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638800" y="3124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solidFill>
                  <a:srgbClr val="F3355E"/>
                </a:solidFill>
                <a:latin typeface="Times New Roman" pitchFamily="18" charset="0"/>
              </a:rPr>
              <a:t>Morropón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4191000" y="2743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solidFill>
                  <a:schemeClr val="bg2"/>
                </a:solidFill>
                <a:latin typeface="Times New Roman" pitchFamily="18" charset="0"/>
              </a:rPr>
              <a:t>Chulucanas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7772400" y="5257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solidFill>
                  <a:schemeClr val="bg2"/>
                </a:solidFill>
                <a:latin typeface="Times New Roman" pitchFamily="18" charset="0"/>
              </a:rPr>
              <a:t>Huarmaca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6096000" y="4114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solidFill>
                  <a:schemeClr val="bg2"/>
                </a:solidFill>
                <a:latin typeface="Times New Roman" pitchFamily="18" charset="0"/>
              </a:rPr>
              <a:t>Malacasí</a:t>
            </a:r>
          </a:p>
        </p:txBody>
      </p:sp>
      <p:sp>
        <p:nvSpPr>
          <p:cNvPr id="14347" name="Freeform 10"/>
          <p:cNvSpPr>
            <a:spLocks/>
          </p:cNvSpPr>
          <p:nvPr/>
        </p:nvSpPr>
        <p:spPr bwMode="auto">
          <a:xfrm>
            <a:off x="3806825" y="6157913"/>
            <a:ext cx="228600" cy="152400"/>
          </a:xfrm>
          <a:custGeom>
            <a:avLst/>
            <a:gdLst>
              <a:gd name="T0" fmla="*/ 0 w 144"/>
              <a:gd name="T1" fmla="*/ 2147483647 h 96"/>
              <a:gd name="T2" fmla="*/ 2147483647 w 144"/>
              <a:gd name="T3" fmla="*/ 2147483647 h 96"/>
              <a:gd name="T4" fmla="*/ 2147483647 w 144"/>
              <a:gd name="T5" fmla="*/ 0 h 96"/>
              <a:gd name="T6" fmla="*/ 0 w 144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lnTo>
                  <a:pt x="144" y="96"/>
                </a:lnTo>
                <a:lnTo>
                  <a:pt x="144" y="0"/>
                </a:lnTo>
                <a:lnTo>
                  <a:pt x="0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48" name="Group 11"/>
          <p:cNvGrpSpPr>
            <a:grpSpLocks/>
          </p:cNvGrpSpPr>
          <p:nvPr/>
        </p:nvGrpSpPr>
        <p:grpSpPr bwMode="auto">
          <a:xfrm>
            <a:off x="3806825" y="5319713"/>
            <a:ext cx="5337175" cy="1479550"/>
            <a:chOff x="2592" y="3360"/>
            <a:chExt cx="2496" cy="932"/>
          </a:xfrm>
        </p:grpSpPr>
        <p:sp>
          <p:nvSpPr>
            <p:cNvPr id="14536" name="Oval 12"/>
            <p:cNvSpPr>
              <a:spLocks noChangeArrowheads="1"/>
            </p:cNvSpPr>
            <p:nvPr/>
          </p:nvSpPr>
          <p:spPr bwMode="auto">
            <a:xfrm>
              <a:off x="2592" y="34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PE" b="1">
                <a:solidFill>
                  <a:srgbClr val="0033CC"/>
                </a:solidFill>
              </a:endParaRPr>
            </a:p>
          </p:txBody>
        </p:sp>
        <p:sp>
          <p:nvSpPr>
            <p:cNvPr id="14537" name="Oval 13"/>
            <p:cNvSpPr>
              <a:spLocks noChangeArrowheads="1"/>
            </p:cNvSpPr>
            <p:nvPr/>
          </p:nvSpPr>
          <p:spPr bwMode="auto">
            <a:xfrm>
              <a:off x="2592" y="3648"/>
              <a:ext cx="96" cy="96"/>
            </a:xfrm>
            <a:prstGeom prst="ellipse">
              <a:avLst/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PE" b="1">
                <a:solidFill>
                  <a:srgbClr val="0033CC"/>
                </a:solidFill>
              </a:endParaRPr>
            </a:p>
          </p:txBody>
        </p:sp>
        <p:sp>
          <p:nvSpPr>
            <p:cNvPr id="14538" name="Freeform 14"/>
            <p:cNvSpPr>
              <a:spLocks/>
            </p:cNvSpPr>
            <p:nvPr/>
          </p:nvSpPr>
          <p:spPr bwMode="auto">
            <a:xfrm>
              <a:off x="2592" y="3888"/>
              <a:ext cx="144" cy="96"/>
            </a:xfrm>
            <a:custGeom>
              <a:avLst/>
              <a:gdLst>
                <a:gd name="T0" fmla="*/ 0 w 144"/>
                <a:gd name="T1" fmla="*/ 96 h 96"/>
                <a:gd name="T2" fmla="*/ 0 w 144"/>
                <a:gd name="T3" fmla="*/ 48 h 96"/>
                <a:gd name="T4" fmla="*/ 0 w 144"/>
                <a:gd name="T5" fmla="*/ 0 h 96"/>
                <a:gd name="T6" fmla="*/ 144 w 144"/>
                <a:gd name="T7" fmla="*/ 0 h 96"/>
                <a:gd name="T8" fmla="*/ 0 w 144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6"/>
                <a:gd name="T17" fmla="*/ 144 w 14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6">
                  <a:moveTo>
                    <a:pt x="0" y="96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39" name="Text Box 15"/>
            <p:cNvSpPr txBox="1">
              <a:spLocks noChangeArrowheads="1"/>
            </p:cNvSpPr>
            <p:nvPr/>
          </p:nvSpPr>
          <p:spPr bwMode="auto">
            <a:xfrm>
              <a:off x="2736" y="3360"/>
              <a:ext cx="2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800" b="1">
                  <a:solidFill>
                    <a:srgbClr val="0033CC"/>
                  </a:solidFill>
                  <a:latin typeface="Verdana" pitchFamily="34" charset="0"/>
                </a:rPr>
                <a:t>Red Estaciones pluviográficas 25 Est.</a:t>
              </a:r>
            </a:p>
          </p:txBody>
        </p:sp>
        <p:sp>
          <p:nvSpPr>
            <p:cNvPr id="14540" name="Text Box 16"/>
            <p:cNvSpPr txBox="1">
              <a:spLocks noChangeArrowheads="1"/>
            </p:cNvSpPr>
            <p:nvPr/>
          </p:nvSpPr>
          <p:spPr bwMode="auto">
            <a:xfrm>
              <a:off x="2736" y="3561"/>
              <a:ext cx="2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800" b="1">
                  <a:solidFill>
                    <a:srgbClr val="0033CC"/>
                  </a:solidFill>
                  <a:latin typeface="Verdana" pitchFamily="34" charset="0"/>
                </a:rPr>
                <a:t>Red Estaciones pluviométricas</a:t>
              </a:r>
            </a:p>
          </p:txBody>
        </p:sp>
        <p:sp>
          <p:nvSpPr>
            <p:cNvPr id="14541" name="Text Box 17"/>
            <p:cNvSpPr txBox="1">
              <a:spLocks noChangeArrowheads="1"/>
            </p:cNvSpPr>
            <p:nvPr/>
          </p:nvSpPr>
          <p:spPr bwMode="auto">
            <a:xfrm>
              <a:off x="2736" y="3801"/>
              <a:ext cx="23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800" b="1">
                  <a:solidFill>
                    <a:srgbClr val="0033CC"/>
                  </a:solidFill>
                  <a:latin typeface="Verdana" pitchFamily="34" charset="0"/>
                </a:rPr>
                <a:t>Red Estaciones hidrométricas 4 est.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s-ES_tradnl" sz="1800" b="1">
                  <a:solidFill>
                    <a:srgbClr val="0033CC"/>
                  </a:solidFill>
                  <a:latin typeface="Verdana" pitchFamily="34" charset="0"/>
                </a:rPr>
                <a:t>Modelo Hidrológico (</a:t>
              </a:r>
              <a:r>
                <a:rPr lang="es-ES_tradnl" sz="1200" b="1">
                  <a:solidFill>
                    <a:srgbClr val="0033CC"/>
                  </a:solidFill>
                  <a:latin typeface="Verdana" pitchFamily="34" charset="0"/>
                </a:rPr>
                <a:t>Pronostico de Avenidas)</a:t>
              </a:r>
            </a:p>
          </p:txBody>
        </p:sp>
      </p:grpSp>
      <p:grpSp>
        <p:nvGrpSpPr>
          <p:cNvPr id="14349" name="Group 18"/>
          <p:cNvGrpSpPr>
            <a:grpSpLocks/>
          </p:cNvGrpSpPr>
          <p:nvPr/>
        </p:nvGrpSpPr>
        <p:grpSpPr bwMode="auto">
          <a:xfrm>
            <a:off x="115888" y="1125538"/>
            <a:ext cx="3689350" cy="828675"/>
            <a:chOff x="192" y="633"/>
            <a:chExt cx="2016" cy="501"/>
          </a:xfrm>
        </p:grpSpPr>
        <p:sp>
          <p:nvSpPr>
            <p:cNvPr id="14532" name="AutoShape 19"/>
            <p:cNvSpPr>
              <a:spLocks noChangeArrowheads="1"/>
            </p:cNvSpPr>
            <p:nvPr/>
          </p:nvSpPr>
          <p:spPr bwMode="auto">
            <a:xfrm>
              <a:off x="192" y="672"/>
              <a:ext cx="192" cy="192"/>
            </a:xfrm>
            <a:prstGeom prst="flowChartSummingJunction">
              <a:avLst/>
            </a:prstGeom>
            <a:solidFill>
              <a:srgbClr val="336699"/>
            </a:solidFill>
            <a:ln w="317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4533" name="AutoShape 20"/>
            <p:cNvSpPr>
              <a:spLocks noChangeArrowheads="1"/>
            </p:cNvSpPr>
            <p:nvPr/>
          </p:nvSpPr>
          <p:spPr bwMode="auto">
            <a:xfrm>
              <a:off x="240" y="903"/>
              <a:ext cx="96" cy="192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4534" name="Text Box 21"/>
            <p:cNvSpPr txBox="1">
              <a:spLocks noChangeArrowheads="1"/>
            </p:cNvSpPr>
            <p:nvPr/>
          </p:nvSpPr>
          <p:spPr bwMode="auto">
            <a:xfrm>
              <a:off x="384" y="633"/>
              <a:ext cx="182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800" b="1">
                  <a:solidFill>
                    <a:srgbClr val="6666FF"/>
                  </a:solidFill>
                  <a:latin typeface="Verdana" pitchFamily="34" charset="0"/>
                </a:rPr>
                <a:t>Un Centro Operaciones</a:t>
              </a:r>
            </a:p>
          </p:txBody>
        </p:sp>
        <p:sp>
          <p:nvSpPr>
            <p:cNvPr id="14535" name="Text Box 22"/>
            <p:cNvSpPr txBox="1">
              <a:spLocks noChangeArrowheads="1"/>
            </p:cNvSpPr>
            <p:nvPr/>
          </p:nvSpPr>
          <p:spPr bwMode="auto">
            <a:xfrm>
              <a:off x="384" y="912"/>
              <a:ext cx="182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800" b="1">
                  <a:solidFill>
                    <a:srgbClr val="6666FF"/>
                  </a:solidFill>
                  <a:latin typeface="Verdana" pitchFamily="34" charset="0"/>
                </a:rPr>
                <a:t>Una Estación repetidora</a:t>
              </a:r>
            </a:p>
          </p:txBody>
        </p:sp>
      </p:grpSp>
      <p:sp>
        <p:nvSpPr>
          <p:cNvPr id="14350" name="Line 23"/>
          <p:cNvSpPr>
            <a:spLocks noChangeShapeType="1"/>
          </p:cNvSpPr>
          <p:nvPr/>
        </p:nvSpPr>
        <p:spPr bwMode="auto">
          <a:xfrm flipV="1">
            <a:off x="2590800" y="1905000"/>
            <a:ext cx="3352800" cy="17526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1" name="AutoShape 24"/>
          <p:cNvSpPr>
            <a:spLocks noChangeArrowheads="1"/>
          </p:cNvSpPr>
          <p:nvPr/>
        </p:nvSpPr>
        <p:spPr bwMode="auto">
          <a:xfrm rot="-7587326">
            <a:off x="3124200" y="3276600"/>
            <a:ext cx="228600" cy="228600"/>
          </a:xfrm>
          <a:prstGeom prst="triangle">
            <a:avLst>
              <a:gd name="adj" fmla="val 77009"/>
            </a:avLst>
          </a:prstGeom>
          <a:solidFill>
            <a:schemeClr val="bg1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52" name="Freeform 25"/>
          <p:cNvSpPr>
            <a:spLocks/>
          </p:cNvSpPr>
          <p:nvPr/>
        </p:nvSpPr>
        <p:spPr bwMode="auto">
          <a:xfrm>
            <a:off x="5410200" y="2794000"/>
            <a:ext cx="914400" cy="406400"/>
          </a:xfrm>
          <a:custGeom>
            <a:avLst/>
            <a:gdLst>
              <a:gd name="T0" fmla="*/ 2147483647 w 576"/>
              <a:gd name="T1" fmla="*/ 2147483647 h 256"/>
              <a:gd name="T2" fmla="*/ 2147483647 w 576"/>
              <a:gd name="T3" fmla="*/ 2147483647 h 256"/>
              <a:gd name="T4" fmla="*/ 2147483647 w 576"/>
              <a:gd name="T5" fmla="*/ 2147483647 h 256"/>
              <a:gd name="T6" fmla="*/ 0 w 576"/>
              <a:gd name="T7" fmla="*/ 2147483647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256"/>
              <a:gd name="T14" fmla="*/ 576 w 576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256">
                <a:moveTo>
                  <a:pt x="576" y="256"/>
                </a:moveTo>
                <a:cubicBezTo>
                  <a:pt x="540" y="204"/>
                  <a:pt x="504" y="152"/>
                  <a:pt x="432" y="112"/>
                </a:cubicBezTo>
                <a:cubicBezTo>
                  <a:pt x="360" y="72"/>
                  <a:pt x="216" y="32"/>
                  <a:pt x="144" y="16"/>
                </a:cubicBezTo>
                <a:cubicBezTo>
                  <a:pt x="72" y="0"/>
                  <a:pt x="36" y="8"/>
                  <a:pt x="0" y="16"/>
                </a:cubicBezTo>
              </a:path>
            </a:pathLst>
          </a:custGeom>
          <a:noFill/>
          <a:ln w="34925">
            <a:solidFill>
              <a:srgbClr val="F3355E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3" name="Freeform 26"/>
          <p:cNvSpPr>
            <a:spLocks/>
          </p:cNvSpPr>
          <p:nvPr/>
        </p:nvSpPr>
        <p:spPr bwMode="auto">
          <a:xfrm>
            <a:off x="2590800" y="1968500"/>
            <a:ext cx="2667000" cy="1384300"/>
          </a:xfrm>
          <a:custGeom>
            <a:avLst/>
            <a:gdLst>
              <a:gd name="T0" fmla="*/ 2147483647 w 1680"/>
              <a:gd name="T1" fmla="*/ 2147483647 h 872"/>
              <a:gd name="T2" fmla="*/ 2147483647 w 1680"/>
              <a:gd name="T3" fmla="*/ 2147483647 h 872"/>
              <a:gd name="T4" fmla="*/ 2147483647 w 1680"/>
              <a:gd name="T5" fmla="*/ 2147483647 h 872"/>
              <a:gd name="T6" fmla="*/ 2147483647 w 1680"/>
              <a:gd name="T7" fmla="*/ 2147483647 h 872"/>
              <a:gd name="T8" fmla="*/ 2147483647 w 1680"/>
              <a:gd name="T9" fmla="*/ 2147483647 h 872"/>
              <a:gd name="T10" fmla="*/ 2147483647 w 1680"/>
              <a:gd name="T11" fmla="*/ 2147483647 h 872"/>
              <a:gd name="T12" fmla="*/ 2147483647 w 1680"/>
              <a:gd name="T13" fmla="*/ 2147483647 h 872"/>
              <a:gd name="T14" fmla="*/ 2147483647 w 1680"/>
              <a:gd name="T15" fmla="*/ 2147483647 h 872"/>
              <a:gd name="T16" fmla="*/ 2147483647 w 1680"/>
              <a:gd name="T17" fmla="*/ 2147483647 h 872"/>
              <a:gd name="T18" fmla="*/ 2147483647 w 1680"/>
              <a:gd name="T19" fmla="*/ 2147483647 h 872"/>
              <a:gd name="T20" fmla="*/ 2147483647 w 1680"/>
              <a:gd name="T21" fmla="*/ 2147483647 h 872"/>
              <a:gd name="T22" fmla="*/ 2147483647 w 1680"/>
              <a:gd name="T23" fmla="*/ 2147483647 h 872"/>
              <a:gd name="T24" fmla="*/ 0 w 1680"/>
              <a:gd name="T25" fmla="*/ 2147483647 h 8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872"/>
              <a:gd name="T41" fmla="*/ 1680 w 1680"/>
              <a:gd name="T42" fmla="*/ 872 h 8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872">
                <a:moveTo>
                  <a:pt x="1680" y="488"/>
                </a:moveTo>
                <a:cubicBezTo>
                  <a:pt x="1668" y="440"/>
                  <a:pt x="1656" y="392"/>
                  <a:pt x="1632" y="344"/>
                </a:cubicBezTo>
                <a:cubicBezTo>
                  <a:pt x="1608" y="296"/>
                  <a:pt x="1568" y="240"/>
                  <a:pt x="1536" y="200"/>
                </a:cubicBezTo>
                <a:cubicBezTo>
                  <a:pt x="1504" y="160"/>
                  <a:pt x="1472" y="128"/>
                  <a:pt x="1440" y="104"/>
                </a:cubicBezTo>
                <a:cubicBezTo>
                  <a:pt x="1408" y="80"/>
                  <a:pt x="1392" y="72"/>
                  <a:pt x="1344" y="56"/>
                </a:cubicBezTo>
                <a:cubicBezTo>
                  <a:pt x="1296" y="40"/>
                  <a:pt x="1224" y="16"/>
                  <a:pt x="1152" y="8"/>
                </a:cubicBezTo>
                <a:cubicBezTo>
                  <a:pt x="1080" y="0"/>
                  <a:pt x="984" y="0"/>
                  <a:pt x="912" y="8"/>
                </a:cubicBezTo>
                <a:cubicBezTo>
                  <a:pt x="840" y="16"/>
                  <a:pt x="784" y="32"/>
                  <a:pt x="720" y="56"/>
                </a:cubicBezTo>
                <a:cubicBezTo>
                  <a:pt x="656" y="80"/>
                  <a:pt x="576" y="120"/>
                  <a:pt x="528" y="152"/>
                </a:cubicBezTo>
                <a:cubicBezTo>
                  <a:pt x="480" y="184"/>
                  <a:pt x="480" y="192"/>
                  <a:pt x="432" y="248"/>
                </a:cubicBezTo>
                <a:cubicBezTo>
                  <a:pt x="384" y="304"/>
                  <a:pt x="304" y="400"/>
                  <a:pt x="240" y="488"/>
                </a:cubicBezTo>
                <a:cubicBezTo>
                  <a:pt x="176" y="576"/>
                  <a:pt x="88" y="712"/>
                  <a:pt x="48" y="776"/>
                </a:cubicBezTo>
                <a:cubicBezTo>
                  <a:pt x="8" y="840"/>
                  <a:pt x="4" y="856"/>
                  <a:pt x="0" y="872"/>
                </a:cubicBezTo>
              </a:path>
            </a:pathLst>
          </a:custGeom>
          <a:noFill/>
          <a:ln w="34925">
            <a:solidFill>
              <a:srgbClr val="F3355E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4" name="AutoShape 27"/>
          <p:cNvSpPr>
            <a:spLocks noChangeArrowheads="1"/>
          </p:cNvSpPr>
          <p:nvPr/>
        </p:nvSpPr>
        <p:spPr bwMode="auto">
          <a:xfrm rot="-8843064">
            <a:off x="2705100" y="29337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F3355E"/>
          </a:solidFill>
          <a:ln w="9525">
            <a:solidFill>
              <a:srgbClr val="F3355E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kumimoji="1" lang="es-PE" sz="2400">
              <a:latin typeface="Times New Roman" pitchFamily="18" charset="0"/>
            </a:endParaRPr>
          </a:p>
        </p:txBody>
      </p:sp>
      <p:sp>
        <p:nvSpPr>
          <p:cNvPr id="14355" name="AutoShape 28"/>
          <p:cNvSpPr>
            <a:spLocks noChangeArrowheads="1"/>
          </p:cNvSpPr>
          <p:nvPr/>
        </p:nvSpPr>
        <p:spPr bwMode="auto">
          <a:xfrm rot="-4016257">
            <a:off x="5981700" y="28575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F3355E"/>
          </a:solidFill>
          <a:ln w="9525">
            <a:solidFill>
              <a:srgbClr val="F3355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56" name="AutoShape 29"/>
          <p:cNvSpPr>
            <a:spLocks noChangeArrowheads="1"/>
          </p:cNvSpPr>
          <p:nvPr/>
        </p:nvSpPr>
        <p:spPr bwMode="auto">
          <a:xfrm rot="-6726681">
            <a:off x="3748088" y="19018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3355E"/>
          </a:solidFill>
          <a:ln w="9525">
            <a:solidFill>
              <a:srgbClr val="F3355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838200" y="5105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solidFill>
                  <a:srgbClr val="800000"/>
                </a:solidFill>
                <a:latin typeface="Times New Roman" pitchFamily="18" charset="0"/>
              </a:rPr>
              <a:t>Fax</a:t>
            </a:r>
          </a:p>
        </p:txBody>
      </p:sp>
      <p:sp>
        <p:nvSpPr>
          <p:cNvPr id="14358" name="Line 31"/>
          <p:cNvSpPr>
            <a:spLocks noChangeShapeType="1"/>
          </p:cNvSpPr>
          <p:nvPr/>
        </p:nvSpPr>
        <p:spPr bwMode="auto">
          <a:xfrm flipV="1">
            <a:off x="4572000" y="2057400"/>
            <a:ext cx="1295400" cy="1219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59" name="Group 32"/>
          <p:cNvGrpSpPr>
            <a:grpSpLocks/>
          </p:cNvGrpSpPr>
          <p:nvPr/>
        </p:nvGrpSpPr>
        <p:grpSpPr bwMode="auto">
          <a:xfrm>
            <a:off x="2971800" y="1752600"/>
            <a:ext cx="4495800" cy="3200400"/>
            <a:chOff x="1872" y="1008"/>
            <a:chExt cx="2832" cy="2016"/>
          </a:xfrm>
        </p:grpSpPr>
        <p:sp>
          <p:nvSpPr>
            <p:cNvPr id="14526" name="Line 33"/>
            <p:cNvSpPr>
              <a:spLocks noChangeShapeType="1"/>
            </p:cNvSpPr>
            <p:nvPr/>
          </p:nvSpPr>
          <p:spPr bwMode="auto">
            <a:xfrm flipV="1">
              <a:off x="3552" y="1104"/>
              <a:ext cx="240" cy="12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27" name="Line 34"/>
            <p:cNvSpPr>
              <a:spLocks noChangeShapeType="1"/>
            </p:cNvSpPr>
            <p:nvPr/>
          </p:nvSpPr>
          <p:spPr bwMode="auto">
            <a:xfrm flipH="1" flipV="1">
              <a:off x="3792" y="1104"/>
              <a:ext cx="912" cy="192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28" name="Line 35"/>
            <p:cNvSpPr>
              <a:spLocks noChangeShapeType="1"/>
            </p:cNvSpPr>
            <p:nvPr/>
          </p:nvSpPr>
          <p:spPr bwMode="auto">
            <a:xfrm flipV="1">
              <a:off x="2592" y="1056"/>
              <a:ext cx="1200" cy="3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29" name="Line 36"/>
            <p:cNvSpPr>
              <a:spLocks noChangeShapeType="1"/>
            </p:cNvSpPr>
            <p:nvPr/>
          </p:nvSpPr>
          <p:spPr bwMode="auto">
            <a:xfrm flipV="1">
              <a:off x="1872" y="1008"/>
              <a:ext cx="1920" cy="57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30" name="Line 37"/>
            <p:cNvSpPr>
              <a:spLocks noChangeShapeType="1"/>
            </p:cNvSpPr>
            <p:nvPr/>
          </p:nvSpPr>
          <p:spPr bwMode="auto">
            <a:xfrm>
              <a:off x="2256" y="1008"/>
              <a:ext cx="15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531" name="AutoShape 38"/>
            <p:cNvSpPr>
              <a:spLocks noChangeArrowheads="1"/>
            </p:cNvSpPr>
            <p:nvPr/>
          </p:nvSpPr>
          <p:spPr bwMode="auto">
            <a:xfrm rot="1575361">
              <a:off x="3312" y="144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14360" name="Line 39"/>
          <p:cNvSpPr>
            <a:spLocks noChangeShapeType="1"/>
          </p:cNvSpPr>
          <p:nvPr/>
        </p:nvSpPr>
        <p:spPr bwMode="auto">
          <a:xfrm>
            <a:off x="152400" y="5791200"/>
            <a:ext cx="53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61" name="Text Box 40"/>
          <p:cNvSpPr txBox="1">
            <a:spLocks noChangeArrowheads="1"/>
          </p:cNvSpPr>
          <p:nvPr/>
        </p:nvSpPr>
        <p:spPr bwMode="auto">
          <a:xfrm>
            <a:off x="762000" y="551656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solidFill>
                  <a:srgbClr val="800000"/>
                </a:solidFill>
                <a:latin typeface="Times New Roman" pitchFamily="18" charset="0"/>
              </a:rPr>
              <a:t>Radio,</a:t>
            </a:r>
            <a:r>
              <a:rPr lang="es-ES_tradnl" sz="200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ES_tradnl" sz="2000">
                <a:solidFill>
                  <a:srgbClr val="800000"/>
                </a:solidFill>
                <a:latin typeface="Times New Roman" pitchFamily="18" charset="0"/>
              </a:rPr>
              <a:t>frecuencia</a:t>
            </a:r>
          </a:p>
        </p:txBody>
      </p:sp>
      <p:grpSp>
        <p:nvGrpSpPr>
          <p:cNvPr id="14362" name="Group 41"/>
          <p:cNvGrpSpPr>
            <a:grpSpLocks/>
          </p:cNvGrpSpPr>
          <p:nvPr/>
        </p:nvGrpSpPr>
        <p:grpSpPr bwMode="auto">
          <a:xfrm>
            <a:off x="6934200" y="2133600"/>
            <a:ext cx="228600" cy="304800"/>
            <a:chOff x="4736" y="1008"/>
            <a:chExt cx="224" cy="288"/>
          </a:xfrm>
        </p:grpSpPr>
        <p:grpSp>
          <p:nvGrpSpPr>
            <p:cNvPr id="14518" name="Group 42"/>
            <p:cNvGrpSpPr>
              <a:grpSpLocks/>
            </p:cNvGrpSpPr>
            <p:nvPr/>
          </p:nvGrpSpPr>
          <p:grpSpPr bwMode="auto">
            <a:xfrm>
              <a:off x="4784" y="1056"/>
              <a:ext cx="160" cy="240"/>
              <a:chOff x="4784" y="1056"/>
              <a:chExt cx="160" cy="240"/>
            </a:xfrm>
          </p:grpSpPr>
          <p:sp>
            <p:nvSpPr>
              <p:cNvPr id="14523" name="Line 43"/>
              <p:cNvSpPr>
                <a:spLocks noChangeShapeType="1"/>
              </p:cNvSpPr>
              <p:nvPr/>
            </p:nvSpPr>
            <p:spPr bwMode="auto">
              <a:xfrm>
                <a:off x="4848" y="11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24" name="Line 44"/>
              <p:cNvSpPr>
                <a:spLocks noChangeShapeType="1"/>
              </p:cNvSpPr>
              <p:nvPr/>
            </p:nvSpPr>
            <p:spPr bwMode="auto">
              <a:xfrm>
                <a:off x="4800" y="129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25" name="Freeform 45"/>
              <p:cNvSpPr>
                <a:spLocks/>
              </p:cNvSpPr>
              <p:nvPr/>
            </p:nvSpPr>
            <p:spPr bwMode="auto">
              <a:xfrm>
                <a:off x="4784" y="1056"/>
                <a:ext cx="160" cy="112"/>
              </a:xfrm>
              <a:custGeom>
                <a:avLst/>
                <a:gdLst>
                  <a:gd name="T0" fmla="*/ 0 w 160"/>
                  <a:gd name="T1" fmla="*/ 0 h 112"/>
                  <a:gd name="T2" fmla="*/ 80 w 160"/>
                  <a:gd name="T3" fmla="*/ 48 h 112"/>
                  <a:gd name="T4" fmla="*/ 160 w 160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112"/>
                  <a:gd name="T11" fmla="*/ 160 w 160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112">
                    <a:moveTo>
                      <a:pt x="0" y="0"/>
                    </a:moveTo>
                    <a:cubicBezTo>
                      <a:pt x="33" y="11"/>
                      <a:pt x="47" y="37"/>
                      <a:pt x="80" y="48"/>
                    </a:cubicBezTo>
                    <a:cubicBezTo>
                      <a:pt x="105" y="73"/>
                      <a:pt x="136" y="88"/>
                      <a:pt x="160" y="112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519" name="Group 46"/>
            <p:cNvGrpSpPr>
              <a:grpSpLocks/>
            </p:cNvGrpSpPr>
            <p:nvPr/>
          </p:nvGrpSpPr>
          <p:grpSpPr bwMode="auto">
            <a:xfrm>
              <a:off x="4736" y="1008"/>
              <a:ext cx="224" cy="192"/>
              <a:chOff x="4736" y="1008"/>
              <a:chExt cx="224" cy="192"/>
            </a:xfrm>
          </p:grpSpPr>
          <p:sp>
            <p:nvSpPr>
              <p:cNvPr id="14520" name="Freeform 47"/>
              <p:cNvSpPr>
                <a:spLocks/>
              </p:cNvSpPr>
              <p:nvPr/>
            </p:nvSpPr>
            <p:spPr bwMode="auto">
              <a:xfrm>
                <a:off x="4736" y="1008"/>
                <a:ext cx="96" cy="104"/>
              </a:xfrm>
              <a:custGeom>
                <a:avLst/>
                <a:gdLst>
                  <a:gd name="T0" fmla="*/ 0 w 96"/>
                  <a:gd name="T1" fmla="*/ 104 h 104"/>
                  <a:gd name="T2" fmla="*/ 48 w 96"/>
                  <a:gd name="T3" fmla="*/ 56 h 104"/>
                  <a:gd name="T4" fmla="*/ 56 w 96"/>
                  <a:gd name="T5" fmla="*/ 32 h 104"/>
                  <a:gd name="T6" fmla="*/ 96 w 96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04"/>
                  <a:gd name="T14" fmla="*/ 96 w 96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04">
                    <a:moveTo>
                      <a:pt x="0" y="104"/>
                    </a:moveTo>
                    <a:cubicBezTo>
                      <a:pt x="16" y="88"/>
                      <a:pt x="41" y="77"/>
                      <a:pt x="48" y="56"/>
                    </a:cubicBezTo>
                    <a:cubicBezTo>
                      <a:pt x="51" y="48"/>
                      <a:pt x="51" y="39"/>
                      <a:pt x="56" y="32"/>
                    </a:cubicBezTo>
                    <a:cubicBezTo>
                      <a:pt x="67" y="19"/>
                      <a:pt x="84" y="12"/>
                      <a:pt x="96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21" name="Freeform 48"/>
              <p:cNvSpPr>
                <a:spLocks/>
              </p:cNvSpPr>
              <p:nvPr/>
            </p:nvSpPr>
            <p:spPr bwMode="auto">
              <a:xfrm>
                <a:off x="4800" y="1072"/>
                <a:ext cx="88" cy="88"/>
              </a:xfrm>
              <a:custGeom>
                <a:avLst/>
                <a:gdLst>
                  <a:gd name="T0" fmla="*/ 0 w 88"/>
                  <a:gd name="T1" fmla="*/ 88 h 88"/>
                  <a:gd name="T2" fmla="*/ 88 w 88"/>
                  <a:gd name="T3" fmla="*/ 0 h 88"/>
                  <a:gd name="T4" fmla="*/ 0 60000 65536"/>
                  <a:gd name="T5" fmla="*/ 0 60000 65536"/>
                  <a:gd name="T6" fmla="*/ 0 w 88"/>
                  <a:gd name="T7" fmla="*/ 0 h 88"/>
                  <a:gd name="T8" fmla="*/ 88 w 88"/>
                  <a:gd name="T9" fmla="*/ 88 h 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" h="88">
                    <a:moveTo>
                      <a:pt x="0" y="88"/>
                    </a:moveTo>
                    <a:cubicBezTo>
                      <a:pt x="23" y="53"/>
                      <a:pt x="58" y="30"/>
                      <a:pt x="88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22" name="Freeform 49"/>
              <p:cNvSpPr>
                <a:spLocks/>
              </p:cNvSpPr>
              <p:nvPr/>
            </p:nvSpPr>
            <p:spPr bwMode="auto">
              <a:xfrm>
                <a:off x="4904" y="1128"/>
                <a:ext cx="56" cy="72"/>
              </a:xfrm>
              <a:custGeom>
                <a:avLst/>
                <a:gdLst>
                  <a:gd name="T0" fmla="*/ 0 w 56"/>
                  <a:gd name="T1" fmla="*/ 72 h 72"/>
                  <a:gd name="T2" fmla="*/ 56 w 56"/>
                  <a:gd name="T3" fmla="*/ 0 h 72"/>
                  <a:gd name="T4" fmla="*/ 0 60000 65536"/>
                  <a:gd name="T5" fmla="*/ 0 60000 65536"/>
                  <a:gd name="T6" fmla="*/ 0 w 56"/>
                  <a:gd name="T7" fmla="*/ 0 h 72"/>
                  <a:gd name="T8" fmla="*/ 56 w 56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6" h="72">
                    <a:moveTo>
                      <a:pt x="0" y="72"/>
                    </a:moveTo>
                    <a:cubicBezTo>
                      <a:pt x="22" y="50"/>
                      <a:pt x="42" y="28"/>
                      <a:pt x="56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4363" name="Group 50"/>
          <p:cNvGrpSpPr>
            <a:grpSpLocks/>
          </p:cNvGrpSpPr>
          <p:nvPr/>
        </p:nvGrpSpPr>
        <p:grpSpPr bwMode="auto">
          <a:xfrm>
            <a:off x="6934200" y="2667000"/>
            <a:ext cx="228600" cy="304800"/>
            <a:chOff x="4736" y="1008"/>
            <a:chExt cx="224" cy="288"/>
          </a:xfrm>
        </p:grpSpPr>
        <p:grpSp>
          <p:nvGrpSpPr>
            <p:cNvPr id="14510" name="Group 51"/>
            <p:cNvGrpSpPr>
              <a:grpSpLocks/>
            </p:cNvGrpSpPr>
            <p:nvPr/>
          </p:nvGrpSpPr>
          <p:grpSpPr bwMode="auto">
            <a:xfrm>
              <a:off x="4784" y="1056"/>
              <a:ext cx="160" cy="240"/>
              <a:chOff x="4784" y="1056"/>
              <a:chExt cx="160" cy="240"/>
            </a:xfrm>
          </p:grpSpPr>
          <p:sp>
            <p:nvSpPr>
              <p:cNvPr id="14515" name="Line 52"/>
              <p:cNvSpPr>
                <a:spLocks noChangeShapeType="1"/>
              </p:cNvSpPr>
              <p:nvPr/>
            </p:nvSpPr>
            <p:spPr bwMode="auto">
              <a:xfrm>
                <a:off x="4848" y="11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16" name="Line 53"/>
              <p:cNvSpPr>
                <a:spLocks noChangeShapeType="1"/>
              </p:cNvSpPr>
              <p:nvPr/>
            </p:nvSpPr>
            <p:spPr bwMode="auto">
              <a:xfrm>
                <a:off x="4800" y="129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17" name="Freeform 54"/>
              <p:cNvSpPr>
                <a:spLocks/>
              </p:cNvSpPr>
              <p:nvPr/>
            </p:nvSpPr>
            <p:spPr bwMode="auto">
              <a:xfrm>
                <a:off x="4784" y="1056"/>
                <a:ext cx="160" cy="112"/>
              </a:xfrm>
              <a:custGeom>
                <a:avLst/>
                <a:gdLst>
                  <a:gd name="T0" fmla="*/ 0 w 160"/>
                  <a:gd name="T1" fmla="*/ 0 h 112"/>
                  <a:gd name="T2" fmla="*/ 80 w 160"/>
                  <a:gd name="T3" fmla="*/ 48 h 112"/>
                  <a:gd name="T4" fmla="*/ 160 w 160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112"/>
                  <a:gd name="T11" fmla="*/ 160 w 160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112">
                    <a:moveTo>
                      <a:pt x="0" y="0"/>
                    </a:moveTo>
                    <a:cubicBezTo>
                      <a:pt x="33" y="11"/>
                      <a:pt x="47" y="37"/>
                      <a:pt x="80" y="48"/>
                    </a:cubicBezTo>
                    <a:cubicBezTo>
                      <a:pt x="105" y="73"/>
                      <a:pt x="136" y="88"/>
                      <a:pt x="160" y="112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511" name="Group 55"/>
            <p:cNvGrpSpPr>
              <a:grpSpLocks/>
            </p:cNvGrpSpPr>
            <p:nvPr/>
          </p:nvGrpSpPr>
          <p:grpSpPr bwMode="auto">
            <a:xfrm>
              <a:off x="4736" y="1008"/>
              <a:ext cx="224" cy="192"/>
              <a:chOff x="4736" y="1008"/>
              <a:chExt cx="224" cy="192"/>
            </a:xfrm>
          </p:grpSpPr>
          <p:sp>
            <p:nvSpPr>
              <p:cNvPr id="14512" name="Freeform 56"/>
              <p:cNvSpPr>
                <a:spLocks/>
              </p:cNvSpPr>
              <p:nvPr/>
            </p:nvSpPr>
            <p:spPr bwMode="auto">
              <a:xfrm>
                <a:off x="4736" y="1008"/>
                <a:ext cx="96" cy="104"/>
              </a:xfrm>
              <a:custGeom>
                <a:avLst/>
                <a:gdLst>
                  <a:gd name="T0" fmla="*/ 0 w 96"/>
                  <a:gd name="T1" fmla="*/ 104 h 104"/>
                  <a:gd name="T2" fmla="*/ 48 w 96"/>
                  <a:gd name="T3" fmla="*/ 56 h 104"/>
                  <a:gd name="T4" fmla="*/ 56 w 96"/>
                  <a:gd name="T5" fmla="*/ 32 h 104"/>
                  <a:gd name="T6" fmla="*/ 96 w 96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04"/>
                  <a:gd name="T14" fmla="*/ 96 w 96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04">
                    <a:moveTo>
                      <a:pt x="0" y="104"/>
                    </a:moveTo>
                    <a:cubicBezTo>
                      <a:pt x="16" y="88"/>
                      <a:pt x="41" y="77"/>
                      <a:pt x="48" y="56"/>
                    </a:cubicBezTo>
                    <a:cubicBezTo>
                      <a:pt x="51" y="48"/>
                      <a:pt x="51" y="39"/>
                      <a:pt x="56" y="32"/>
                    </a:cubicBezTo>
                    <a:cubicBezTo>
                      <a:pt x="67" y="19"/>
                      <a:pt x="84" y="12"/>
                      <a:pt x="96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13" name="Freeform 57"/>
              <p:cNvSpPr>
                <a:spLocks/>
              </p:cNvSpPr>
              <p:nvPr/>
            </p:nvSpPr>
            <p:spPr bwMode="auto">
              <a:xfrm>
                <a:off x="4800" y="1072"/>
                <a:ext cx="88" cy="88"/>
              </a:xfrm>
              <a:custGeom>
                <a:avLst/>
                <a:gdLst>
                  <a:gd name="T0" fmla="*/ 0 w 88"/>
                  <a:gd name="T1" fmla="*/ 88 h 88"/>
                  <a:gd name="T2" fmla="*/ 88 w 88"/>
                  <a:gd name="T3" fmla="*/ 0 h 88"/>
                  <a:gd name="T4" fmla="*/ 0 60000 65536"/>
                  <a:gd name="T5" fmla="*/ 0 60000 65536"/>
                  <a:gd name="T6" fmla="*/ 0 w 88"/>
                  <a:gd name="T7" fmla="*/ 0 h 88"/>
                  <a:gd name="T8" fmla="*/ 88 w 88"/>
                  <a:gd name="T9" fmla="*/ 88 h 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" h="88">
                    <a:moveTo>
                      <a:pt x="0" y="88"/>
                    </a:moveTo>
                    <a:cubicBezTo>
                      <a:pt x="23" y="53"/>
                      <a:pt x="58" y="30"/>
                      <a:pt x="88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514" name="Freeform 58"/>
              <p:cNvSpPr>
                <a:spLocks/>
              </p:cNvSpPr>
              <p:nvPr/>
            </p:nvSpPr>
            <p:spPr bwMode="auto">
              <a:xfrm>
                <a:off x="4904" y="1128"/>
                <a:ext cx="56" cy="72"/>
              </a:xfrm>
              <a:custGeom>
                <a:avLst/>
                <a:gdLst>
                  <a:gd name="T0" fmla="*/ 0 w 56"/>
                  <a:gd name="T1" fmla="*/ 72 h 72"/>
                  <a:gd name="T2" fmla="*/ 56 w 56"/>
                  <a:gd name="T3" fmla="*/ 0 h 72"/>
                  <a:gd name="T4" fmla="*/ 0 60000 65536"/>
                  <a:gd name="T5" fmla="*/ 0 60000 65536"/>
                  <a:gd name="T6" fmla="*/ 0 w 56"/>
                  <a:gd name="T7" fmla="*/ 0 h 72"/>
                  <a:gd name="T8" fmla="*/ 56 w 56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6" h="72">
                    <a:moveTo>
                      <a:pt x="0" y="72"/>
                    </a:moveTo>
                    <a:cubicBezTo>
                      <a:pt x="22" y="50"/>
                      <a:pt x="42" y="28"/>
                      <a:pt x="56" y="0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4364" name="Group 59"/>
          <p:cNvGrpSpPr>
            <a:grpSpLocks/>
          </p:cNvGrpSpPr>
          <p:nvPr/>
        </p:nvGrpSpPr>
        <p:grpSpPr bwMode="auto">
          <a:xfrm>
            <a:off x="2286000" y="1143000"/>
            <a:ext cx="6172200" cy="3810000"/>
            <a:chOff x="1440" y="720"/>
            <a:chExt cx="3888" cy="2400"/>
          </a:xfrm>
        </p:grpSpPr>
        <p:grpSp>
          <p:nvGrpSpPr>
            <p:cNvPr id="14384" name="Group 60"/>
            <p:cNvGrpSpPr>
              <a:grpSpLocks/>
            </p:cNvGrpSpPr>
            <p:nvPr/>
          </p:nvGrpSpPr>
          <p:grpSpPr bwMode="auto">
            <a:xfrm>
              <a:off x="3840" y="2832"/>
              <a:ext cx="144" cy="192"/>
              <a:chOff x="4736" y="1008"/>
              <a:chExt cx="224" cy="288"/>
            </a:xfrm>
          </p:grpSpPr>
          <p:grpSp>
            <p:nvGrpSpPr>
              <p:cNvPr id="14502" name="Group 61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507" name="Line 62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508" name="Line 63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509" name="Freeform 64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503" name="Group 65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504" name="Freeform 66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505" name="Freeform 67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506" name="Freeform 68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85" name="Group 69"/>
            <p:cNvGrpSpPr>
              <a:grpSpLocks/>
            </p:cNvGrpSpPr>
            <p:nvPr/>
          </p:nvGrpSpPr>
          <p:grpSpPr bwMode="auto">
            <a:xfrm>
              <a:off x="5184" y="2928"/>
              <a:ext cx="144" cy="192"/>
              <a:chOff x="4736" y="1008"/>
              <a:chExt cx="224" cy="288"/>
            </a:xfrm>
          </p:grpSpPr>
          <p:grpSp>
            <p:nvGrpSpPr>
              <p:cNvPr id="14494" name="Group 70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99" name="Line 71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500" name="Line 72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501" name="Freeform 73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95" name="Group 74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96" name="Freeform 75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97" name="Freeform 76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98" name="Freeform 77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86" name="Group 78"/>
            <p:cNvGrpSpPr>
              <a:grpSpLocks/>
            </p:cNvGrpSpPr>
            <p:nvPr/>
          </p:nvGrpSpPr>
          <p:grpSpPr bwMode="auto">
            <a:xfrm>
              <a:off x="5136" y="2400"/>
              <a:ext cx="144" cy="192"/>
              <a:chOff x="4736" y="1008"/>
              <a:chExt cx="224" cy="288"/>
            </a:xfrm>
          </p:grpSpPr>
          <p:grpSp>
            <p:nvGrpSpPr>
              <p:cNvPr id="14486" name="Group 79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91" name="Line 80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92" name="Line 81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93" name="Freeform 82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87" name="Group 83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88" name="Freeform 84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89" name="Freeform 85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90" name="Freeform 86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87" name="Group 87"/>
            <p:cNvGrpSpPr>
              <a:grpSpLocks/>
            </p:cNvGrpSpPr>
            <p:nvPr/>
          </p:nvGrpSpPr>
          <p:grpSpPr bwMode="auto">
            <a:xfrm>
              <a:off x="5088" y="1824"/>
              <a:ext cx="144" cy="192"/>
              <a:chOff x="4736" y="1008"/>
              <a:chExt cx="224" cy="288"/>
            </a:xfrm>
          </p:grpSpPr>
          <p:grpSp>
            <p:nvGrpSpPr>
              <p:cNvPr id="14478" name="Group 88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83" name="Line 89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84" name="Line 90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85" name="Freeform 91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79" name="Group 92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80" name="Freeform 93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81" name="Freeform 94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82" name="Freeform 95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88" name="Group 96"/>
            <p:cNvGrpSpPr>
              <a:grpSpLocks/>
            </p:cNvGrpSpPr>
            <p:nvPr/>
          </p:nvGrpSpPr>
          <p:grpSpPr bwMode="auto">
            <a:xfrm>
              <a:off x="4176" y="2400"/>
              <a:ext cx="144" cy="192"/>
              <a:chOff x="4736" y="1008"/>
              <a:chExt cx="224" cy="288"/>
            </a:xfrm>
          </p:grpSpPr>
          <p:grpSp>
            <p:nvGrpSpPr>
              <p:cNvPr id="14470" name="Group 97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75" name="Line 98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76" name="Line 99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77" name="Freeform 100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71" name="Group 101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72" name="Freeform 102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73" name="Freeform 103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74" name="Freeform 104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89" name="Group 105"/>
            <p:cNvGrpSpPr>
              <a:grpSpLocks/>
            </p:cNvGrpSpPr>
            <p:nvPr/>
          </p:nvGrpSpPr>
          <p:grpSpPr bwMode="auto">
            <a:xfrm>
              <a:off x="4560" y="2256"/>
              <a:ext cx="144" cy="192"/>
              <a:chOff x="4736" y="1008"/>
              <a:chExt cx="224" cy="288"/>
            </a:xfrm>
          </p:grpSpPr>
          <p:grpSp>
            <p:nvGrpSpPr>
              <p:cNvPr id="14462" name="Group 106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67" name="Line 107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68" name="Line 108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69" name="Freeform 109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63" name="Group 110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64" name="Freeform 111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65" name="Freeform 112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66" name="Freeform 113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0" name="Group 114"/>
            <p:cNvGrpSpPr>
              <a:grpSpLocks/>
            </p:cNvGrpSpPr>
            <p:nvPr/>
          </p:nvGrpSpPr>
          <p:grpSpPr bwMode="auto">
            <a:xfrm>
              <a:off x="3984" y="1008"/>
              <a:ext cx="144" cy="192"/>
              <a:chOff x="4736" y="1008"/>
              <a:chExt cx="224" cy="288"/>
            </a:xfrm>
          </p:grpSpPr>
          <p:grpSp>
            <p:nvGrpSpPr>
              <p:cNvPr id="14454" name="Group 115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59" name="Line 116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60" name="Line 117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61" name="Freeform 118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55" name="Group 119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56" name="Freeform 120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57" name="Freeform 121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58" name="Freeform 122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1" name="Group 123"/>
            <p:cNvGrpSpPr>
              <a:grpSpLocks/>
            </p:cNvGrpSpPr>
            <p:nvPr/>
          </p:nvGrpSpPr>
          <p:grpSpPr bwMode="auto">
            <a:xfrm>
              <a:off x="3840" y="1488"/>
              <a:ext cx="144" cy="192"/>
              <a:chOff x="4736" y="1008"/>
              <a:chExt cx="224" cy="288"/>
            </a:xfrm>
          </p:grpSpPr>
          <p:grpSp>
            <p:nvGrpSpPr>
              <p:cNvPr id="14446" name="Group 124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51" name="Line 125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52" name="Line 126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53" name="Freeform 127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47" name="Group 128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48" name="Freeform 129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49" name="Freeform 130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50" name="Freeform 131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2" name="Group 132"/>
            <p:cNvGrpSpPr>
              <a:grpSpLocks/>
            </p:cNvGrpSpPr>
            <p:nvPr/>
          </p:nvGrpSpPr>
          <p:grpSpPr bwMode="auto">
            <a:xfrm>
              <a:off x="2976" y="720"/>
              <a:ext cx="144" cy="192"/>
              <a:chOff x="4736" y="1008"/>
              <a:chExt cx="224" cy="288"/>
            </a:xfrm>
          </p:grpSpPr>
          <p:grpSp>
            <p:nvGrpSpPr>
              <p:cNvPr id="14438" name="Group 133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43" name="Line 134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44" name="Line 135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45" name="Freeform 136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39" name="Group 137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40" name="Freeform 138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41" name="Freeform 139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42" name="Freeform 140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3" name="Group 141"/>
            <p:cNvGrpSpPr>
              <a:grpSpLocks/>
            </p:cNvGrpSpPr>
            <p:nvPr/>
          </p:nvGrpSpPr>
          <p:grpSpPr bwMode="auto">
            <a:xfrm>
              <a:off x="1440" y="2064"/>
              <a:ext cx="144" cy="192"/>
              <a:chOff x="4736" y="1008"/>
              <a:chExt cx="224" cy="288"/>
            </a:xfrm>
          </p:grpSpPr>
          <p:grpSp>
            <p:nvGrpSpPr>
              <p:cNvPr id="14430" name="Group 142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35" name="Line 143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36" name="Line 144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37" name="Freeform 145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31" name="Group 146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32" name="Freeform 147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33" name="Freeform 148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34" name="Freeform 149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4" name="Group 150"/>
            <p:cNvGrpSpPr>
              <a:grpSpLocks/>
            </p:cNvGrpSpPr>
            <p:nvPr/>
          </p:nvGrpSpPr>
          <p:grpSpPr bwMode="auto">
            <a:xfrm>
              <a:off x="3744" y="2160"/>
              <a:ext cx="144" cy="192"/>
              <a:chOff x="4736" y="1008"/>
              <a:chExt cx="224" cy="288"/>
            </a:xfrm>
          </p:grpSpPr>
          <p:grpSp>
            <p:nvGrpSpPr>
              <p:cNvPr id="14422" name="Group 151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27" name="Line 152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28" name="Line 153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29" name="Freeform 154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23" name="Group 155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24" name="Freeform 156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25" name="Freeform 157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26" name="Freeform 158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5" name="Group 159"/>
            <p:cNvGrpSpPr>
              <a:grpSpLocks/>
            </p:cNvGrpSpPr>
            <p:nvPr/>
          </p:nvGrpSpPr>
          <p:grpSpPr bwMode="auto">
            <a:xfrm>
              <a:off x="2832" y="1392"/>
              <a:ext cx="144" cy="192"/>
              <a:chOff x="4736" y="1008"/>
              <a:chExt cx="224" cy="288"/>
            </a:xfrm>
          </p:grpSpPr>
          <p:grpSp>
            <p:nvGrpSpPr>
              <p:cNvPr id="14414" name="Group 160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19" name="Line 161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20" name="Line 162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21" name="Freeform 163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15" name="Group 164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16" name="Freeform 165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17" name="Freeform 166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18" name="Freeform 167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6" name="Group 168"/>
            <p:cNvGrpSpPr>
              <a:grpSpLocks/>
            </p:cNvGrpSpPr>
            <p:nvPr/>
          </p:nvGrpSpPr>
          <p:grpSpPr bwMode="auto">
            <a:xfrm>
              <a:off x="1920" y="2160"/>
              <a:ext cx="144" cy="192"/>
              <a:chOff x="4736" y="1008"/>
              <a:chExt cx="224" cy="288"/>
            </a:xfrm>
          </p:grpSpPr>
          <p:grpSp>
            <p:nvGrpSpPr>
              <p:cNvPr id="14406" name="Group 169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11" name="Line 170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12" name="Line 171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13" name="Freeform 172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407" name="Group 173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08" name="Freeform 174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09" name="Freeform 175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10" name="Freeform 176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397" name="Group 177"/>
            <p:cNvGrpSpPr>
              <a:grpSpLocks/>
            </p:cNvGrpSpPr>
            <p:nvPr/>
          </p:nvGrpSpPr>
          <p:grpSpPr bwMode="auto">
            <a:xfrm>
              <a:off x="1776" y="2304"/>
              <a:ext cx="144" cy="192"/>
              <a:chOff x="4736" y="1008"/>
              <a:chExt cx="224" cy="288"/>
            </a:xfrm>
          </p:grpSpPr>
          <p:grpSp>
            <p:nvGrpSpPr>
              <p:cNvPr id="14398" name="Group 178"/>
              <p:cNvGrpSpPr>
                <a:grpSpLocks/>
              </p:cNvGrpSpPr>
              <p:nvPr/>
            </p:nvGrpSpPr>
            <p:grpSpPr bwMode="auto">
              <a:xfrm>
                <a:off x="4784" y="1056"/>
                <a:ext cx="160" cy="240"/>
                <a:chOff x="4784" y="1056"/>
                <a:chExt cx="160" cy="240"/>
              </a:xfrm>
            </p:grpSpPr>
            <p:sp>
              <p:nvSpPr>
                <p:cNvPr id="14403" name="Line 179"/>
                <p:cNvSpPr>
                  <a:spLocks noChangeShapeType="1"/>
                </p:cNvSpPr>
                <p:nvPr/>
              </p:nvSpPr>
              <p:spPr bwMode="auto">
                <a:xfrm>
                  <a:off x="4848" y="11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04" name="Line 180"/>
                <p:cNvSpPr>
                  <a:spLocks noChangeShapeType="1"/>
                </p:cNvSpPr>
                <p:nvPr/>
              </p:nvSpPr>
              <p:spPr bwMode="auto">
                <a:xfrm>
                  <a:off x="4800" y="129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05" name="Freeform 181"/>
                <p:cNvSpPr>
                  <a:spLocks/>
                </p:cNvSpPr>
                <p:nvPr/>
              </p:nvSpPr>
              <p:spPr bwMode="auto">
                <a:xfrm>
                  <a:off x="4784" y="1056"/>
                  <a:ext cx="160" cy="112"/>
                </a:xfrm>
                <a:custGeom>
                  <a:avLst/>
                  <a:gdLst>
                    <a:gd name="T0" fmla="*/ 0 w 160"/>
                    <a:gd name="T1" fmla="*/ 0 h 112"/>
                    <a:gd name="T2" fmla="*/ 80 w 160"/>
                    <a:gd name="T3" fmla="*/ 48 h 112"/>
                    <a:gd name="T4" fmla="*/ 160 w 160"/>
                    <a:gd name="T5" fmla="*/ 112 h 112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12"/>
                    <a:gd name="T11" fmla="*/ 160 w 160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12">
                      <a:moveTo>
                        <a:pt x="0" y="0"/>
                      </a:moveTo>
                      <a:cubicBezTo>
                        <a:pt x="33" y="11"/>
                        <a:pt x="47" y="37"/>
                        <a:pt x="80" y="48"/>
                      </a:cubicBezTo>
                      <a:cubicBezTo>
                        <a:pt x="105" y="73"/>
                        <a:pt x="136" y="88"/>
                        <a:pt x="160" y="11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4399" name="Group 182"/>
              <p:cNvGrpSpPr>
                <a:grpSpLocks/>
              </p:cNvGrpSpPr>
              <p:nvPr/>
            </p:nvGrpSpPr>
            <p:grpSpPr bwMode="auto">
              <a:xfrm>
                <a:off x="4736" y="1008"/>
                <a:ext cx="224" cy="192"/>
                <a:chOff x="4736" y="1008"/>
                <a:chExt cx="224" cy="192"/>
              </a:xfrm>
            </p:grpSpPr>
            <p:sp>
              <p:nvSpPr>
                <p:cNvPr id="14400" name="Freeform 183"/>
                <p:cNvSpPr>
                  <a:spLocks/>
                </p:cNvSpPr>
                <p:nvPr/>
              </p:nvSpPr>
              <p:spPr bwMode="auto">
                <a:xfrm>
                  <a:off x="4736" y="1008"/>
                  <a:ext cx="96" cy="104"/>
                </a:xfrm>
                <a:custGeom>
                  <a:avLst/>
                  <a:gdLst>
                    <a:gd name="T0" fmla="*/ 0 w 96"/>
                    <a:gd name="T1" fmla="*/ 104 h 104"/>
                    <a:gd name="T2" fmla="*/ 48 w 96"/>
                    <a:gd name="T3" fmla="*/ 56 h 104"/>
                    <a:gd name="T4" fmla="*/ 56 w 96"/>
                    <a:gd name="T5" fmla="*/ 32 h 104"/>
                    <a:gd name="T6" fmla="*/ 96 w 96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04"/>
                    <a:gd name="T14" fmla="*/ 96 w 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04">
                      <a:moveTo>
                        <a:pt x="0" y="104"/>
                      </a:moveTo>
                      <a:cubicBezTo>
                        <a:pt x="16" y="88"/>
                        <a:pt x="41" y="77"/>
                        <a:pt x="48" y="56"/>
                      </a:cubicBezTo>
                      <a:cubicBezTo>
                        <a:pt x="51" y="48"/>
                        <a:pt x="51" y="39"/>
                        <a:pt x="56" y="32"/>
                      </a:cubicBezTo>
                      <a:cubicBezTo>
                        <a:pt x="67" y="19"/>
                        <a:pt x="84" y="12"/>
                        <a:pt x="9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01" name="Freeform 184"/>
                <p:cNvSpPr>
                  <a:spLocks/>
                </p:cNvSpPr>
                <p:nvPr/>
              </p:nvSpPr>
              <p:spPr bwMode="auto">
                <a:xfrm>
                  <a:off x="4800" y="1072"/>
                  <a:ext cx="88" cy="88"/>
                </a:xfrm>
                <a:custGeom>
                  <a:avLst/>
                  <a:gdLst>
                    <a:gd name="T0" fmla="*/ 0 w 88"/>
                    <a:gd name="T1" fmla="*/ 88 h 88"/>
                    <a:gd name="T2" fmla="*/ 88 w 88"/>
                    <a:gd name="T3" fmla="*/ 0 h 88"/>
                    <a:gd name="T4" fmla="*/ 0 60000 65536"/>
                    <a:gd name="T5" fmla="*/ 0 60000 65536"/>
                    <a:gd name="T6" fmla="*/ 0 w 88"/>
                    <a:gd name="T7" fmla="*/ 0 h 88"/>
                    <a:gd name="T8" fmla="*/ 88 w 88"/>
                    <a:gd name="T9" fmla="*/ 88 h 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88">
                      <a:moveTo>
                        <a:pt x="0" y="88"/>
                      </a:moveTo>
                      <a:cubicBezTo>
                        <a:pt x="23" y="53"/>
                        <a:pt x="58" y="30"/>
                        <a:pt x="88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402" name="Freeform 185"/>
                <p:cNvSpPr>
                  <a:spLocks/>
                </p:cNvSpPr>
                <p:nvPr/>
              </p:nvSpPr>
              <p:spPr bwMode="auto">
                <a:xfrm>
                  <a:off x="4904" y="1128"/>
                  <a:ext cx="56" cy="72"/>
                </a:xfrm>
                <a:custGeom>
                  <a:avLst/>
                  <a:gdLst>
                    <a:gd name="T0" fmla="*/ 0 w 56"/>
                    <a:gd name="T1" fmla="*/ 72 h 72"/>
                    <a:gd name="T2" fmla="*/ 56 w 56"/>
                    <a:gd name="T3" fmla="*/ 0 h 72"/>
                    <a:gd name="T4" fmla="*/ 0 60000 65536"/>
                    <a:gd name="T5" fmla="*/ 0 60000 65536"/>
                    <a:gd name="T6" fmla="*/ 0 w 56"/>
                    <a:gd name="T7" fmla="*/ 0 h 72"/>
                    <a:gd name="T8" fmla="*/ 56 w 56"/>
                    <a:gd name="T9" fmla="*/ 72 h 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72">
                      <a:moveTo>
                        <a:pt x="0" y="72"/>
                      </a:moveTo>
                      <a:cubicBezTo>
                        <a:pt x="22" y="50"/>
                        <a:pt x="42" y="28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4365" name="Group 186"/>
          <p:cNvGrpSpPr>
            <a:grpSpLocks/>
          </p:cNvGrpSpPr>
          <p:nvPr/>
        </p:nvGrpSpPr>
        <p:grpSpPr bwMode="auto">
          <a:xfrm>
            <a:off x="381000" y="6019800"/>
            <a:ext cx="228600" cy="304800"/>
            <a:chOff x="4736" y="1008"/>
            <a:chExt cx="224" cy="288"/>
          </a:xfrm>
        </p:grpSpPr>
        <p:grpSp>
          <p:nvGrpSpPr>
            <p:cNvPr id="14376" name="Group 187"/>
            <p:cNvGrpSpPr>
              <a:grpSpLocks/>
            </p:cNvGrpSpPr>
            <p:nvPr/>
          </p:nvGrpSpPr>
          <p:grpSpPr bwMode="auto">
            <a:xfrm>
              <a:off x="4784" y="1056"/>
              <a:ext cx="160" cy="240"/>
              <a:chOff x="4784" y="1056"/>
              <a:chExt cx="160" cy="240"/>
            </a:xfrm>
          </p:grpSpPr>
          <p:sp>
            <p:nvSpPr>
              <p:cNvPr id="14381" name="Line 188"/>
              <p:cNvSpPr>
                <a:spLocks noChangeShapeType="1"/>
              </p:cNvSpPr>
              <p:nvPr/>
            </p:nvSpPr>
            <p:spPr bwMode="auto">
              <a:xfrm>
                <a:off x="4848" y="110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82" name="Line 189"/>
              <p:cNvSpPr>
                <a:spLocks noChangeShapeType="1"/>
              </p:cNvSpPr>
              <p:nvPr/>
            </p:nvSpPr>
            <p:spPr bwMode="auto">
              <a:xfrm>
                <a:off x="4800" y="1296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83" name="Freeform 190"/>
              <p:cNvSpPr>
                <a:spLocks/>
              </p:cNvSpPr>
              <p:nvPr/>
            </p:nvSpPr>
            <p:spPr bwMode="auto">
              <a:xfrm>
                <a:off x="4784" y="1056"/>
                <a:ext cx="160" cy="112"/>
              </a:xfrm>
              <a:custGeom>
                <a:avLst/>
                <a:gdLst>
                  <a:gd name="T0" fmla="*/ 0 w 160"/>
                  <a:gd name="T1" fmla="*/ 0 h 112"/>
                  <a:gd name="T2" fmla="*/ 80 w 160"/>
                  <a:gd name="T3" fmla="*/ 48 h 112"/>
                  <a:gd name="T4" fmla="*/ 160 w 160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112"/>
                  <a:gd name="T11" fmla="*/ 160 w 160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112">
                    <a:moveTo>
                      <a:pt x="0" y="0"/>
                    </a:moveTo>
                    <a:cubicBezTo>
                      <a:pt x="33" y="11"/>
                      <a:pt x="47" y="37"/>
                      <a:pt x="80" y="48"/>
                    </a:cubicBezTo>
                    <a:cubicBezTo>
                      <a:pt x="105" y="73"/>
                      <a:pt x="136" y="88"/>
                      <a:pt x="160" y="112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377" name="Group 191"/>
            <p:cNvGrpSpPr>
              <a:grpSpLocks/>
            </p:cNvGrpSpPr>
            <p:nvPr/>
          </p:nvGrpSpPr>
          <p:grpSpPr bwMode="auto">
            <a:xfrm>
              <a:off x="4736" y="1008"/>
              <a:ext cx="224" cy="192"/>
              <a:chOff x="4736" y="1008"/>
              <a:chExt cx="224" cy="192"/>
            </a:xfrm>
          </p:grpSpPr>
          <p:sp>
            <p:nvSpPr>
              <p:cNvPr id="14378" name="Freeform 192"/>
              <p:cNvSpPr>
                <a:spLocks/>
              </p:cNvSpPr>
              <p:nvPr/>
            </p:nvSpPr>
            <p:spPr bwMode="auto">
              <a:xfrm>
                <a:off x="4736" y="1008"/>
                <a:ext cx="96" cy="104"/>
              </a:xfrm>
              <a:custGeom>
                <a:avLst/>
                <a:gdLst>
                  <a:gd name="T0" fmla="*/ 0 w 96"/>
                  <a:gd name="T1" fmla="*/ 104 h 104"/>
                  <a:gd name="T2" fmla="*/ 48 w 96"/>
                  <a:gd name="T3" fmla="*/ 56 h 104"/>
                  <a:gd name="T4" fmla="*/ 56 w 96"/>
                  <a:gd name="T5" fmla="*/ 32 h 104"/>
                  <a:gd name="T6" fmla="*/ 96 w 96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04"/>
                  <a:gd name="T14" fmla="*/ 96 w 96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04">
                    <a:moveTo>
                      <a:pt x="0" y="104"/>
                    </a:moveTo>
                    <a:cubicBezTo>
                      <a:pt x="16" y="88"/>
                      <a:pt x="41" y="77"/>
                      <a:pt x="48" y="56"/>
                    </a:cubicBezTo>
                    <a:cubicBezTo>
                      <a:pt x="51" y="48"/>
                      <a:pt x="51" y="39"/>
                      <a:pt x="56" y="32"/>
                    </a:cubicBezTo>
                    <a:cubicBezTo>
                      <a:pt x="67" y="19"/>
                      <a:pt x="84" y="12"/>
                      <a:pt x="96" y="0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79" name="Freeform 193"/>
              <p:cNvSpPr>
                <a:spLocks/>
              </p:cNvSpPr>
              <p:nvPr/>
            </p:nvSpPr>
            <p:spPr bwMode="auto">
              <a:xfrm>
                <a:off x="4800" y="1072"/>
                <a:ext cx="88" cy="88"/>
              </a:xfrm>
              <a:custGeom>
                <a:avLst/>
                <a:gdLst>
                  <a:gd name="T0" fmla="*/ 0 w 88"/>
                  <a:gd name="T1" fmla="*/ 88 h 88"/>
                  <a:gd name="T2" fmla="*/ 88 w 88"/>
                  <a:gd name="T3" fmla="*/ 0 h 88"/>
                  <a:gd name="T4" fmla="*/ 0 60000 65536"/>
                  <a:gd name="T5" fmla="*/ 0 60000 65536"/>
                  <a:gd name="T6" fmla="*/ 0 w 88"/>
                  <a:gd name="T7" fmla="*/ 0 h 88"/>
                  <a:gd name="T8" fmla="*/ 88 w 88"/>
                  <a:gd name="T9" fmla="*/ 88 h 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" h="88">
                    <a:moveTo>
                      <a:pt x="0" y="88"/>
                    </a:moveTo>
                    <a:cubicBezTo>
                      <a:pt x="23" y="53"/>
                      <a:pt x="58" y="30"/>
                      <a:pt x="88" y="0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80" name="Freeform 194"/>
              <p:cNvSpPr>
                <a:spLocks/>
              </p:cNvSpPr>
              <p:nvPr/>
            </p:nvSpPr>
            <p:spPr bwMode="auto">
              <a:xfrm>
                <a:off x="4904" y="1128"/>
                <a:ext cx="56" cy="72"/>
              </a:xfrm>
              <a:custGeom>
                <a:avLst/>
                <a:gdLst>
                  <a:gd name="T0" fmla="*/ 0 w 56"/>
                  <a:gd name="T1" fmla="*/ 72 h 72"/>
                  <a:gd name="T2" fmla="*/ 56 w 56"/>
                  <a:gd name="T3" fmla="*/ 0 h 72"/>
                  <a:gd name="T4" fmla="*/ 0 60000 65536"/>
                  <a:gd name="T5" fmla="*/ 0 60000 65536"/>
                  <a:gd name="T6" fmla="*/ 0 w 56"/>
                  <a:gd name="T7" fmla="*/ 0 h 72"/>
                  <a:gd name="T8" fmla="*/ 56 w 56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6" h="72">
                    <a:moveTo>
                      <a:pt x="0" y="72"/>
                    </a:moveTo>
                    <a:cubicBezTo>
                      <a:pt x="22" y="50"/>
                      <a:pt x="42" y="28"/>
                      <a:pt x="56" y="0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4366" name="Text Box 195"/>
          <p:cNvSpPr txBox="1">
            <a:spLocks noChangeArrowheads="1"/>
          </p:cNvSpPr>
          <p:nvPr/>
        </p:nvSpPr>
        <p:spPr bwMode="auto">
          <a:xfrm>
            <a:off x="838200" y="604996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solidFill>
                  <a:srgbClr val="800000"/>
                </a:solidFill>
                <a:latin typeface="Times New Roman" pitchFamily="18" charset="0"/>
              </a:rPr>
              <a:t>Radio, multicanal</a:t>
            </a:r>
          </a:p>
        </p:txBody>
      </p:sp>
      <p:sp>
        <p:nvSpPr>
          <p:cNvPr id="14367" name="Text Box 196"/>
          <p:cNvSpPr txBox="1">
            <a:spLocks noChangeArrowheads="1"/>
          </p:cNvSpPr>
          <p:nvPr/>
        </p:nvSpPr>
        <p:spPr bwMode="auto">
          <a:xfrm>
            <a:off x="228600" y="4648200"/>
            <a:ext cx="1828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200">
                <a:solidFill>
                  <a:srgbClr val="800000"/>
                </a:solidFill>
                <a:latin typeface="Times New Roman" pitchFamily="18" charset="0"/>
              </a:rPr>
              <a:t>Trasmisión</a:t>
            </a:r>
          </a:p>
        </p:txBody>
      </p:sp>
      <p:sp>
        <p:nvSpPr>
          <p:cNvPr id="248005" name="Rectangle 197"/>
          <p:cNvSpPr>
            <a:spLocks noChangeArrowheads="1"/>
          </p:cNvSpPr>
          <p:nvPr/>
        </p:nvSpPr>
        <p:spPr bwMode="auto">
          <a:xfrm>
            <a:off x="0" y="15875"/>
            <a:ext cx="9144000" cy="5334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de Alerta Temprana SIAT- Cuenca Piura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69" name="Oval 198"/>
          <p:cNvSpPr>
            <a:spLocks noChangeArrowheads="1"/>
          </p:cNvSpPr>
          <p:nvPr/>
        </p:nvSpPr>
        <p:spPr bwMode="auto">
          <a:xfrm>
            <a:off x="2209800" y="3657600"/>
            <a:ext cx="304800" cy="3048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70" name="Oval 199"/>
          <p:cNvSpPr>
            <a:spLocks noChangeArrowheads="1"/>
          </p:cNvSpPr>
          <p:nvPr/>
        </p:nvSpPr>
        <p:spPr bwMode="auto">
          <a:xfrm>
            <a:off x="3848100" y="5410200"/>
            <a:ext cx="228600" cy="2286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71" name="Oval 200"/>
          <p:cNvSpPr>
            <a:spLocks noChangeArrowheads="1"/>
          </p:cNvSpPr>
          <p:nvPr/>
        </p:nvSpPr>
        <p:spPr bwMode="auto">
          <a:xfrm>
            <a:off x="3851275" y="5724525"/>
            <a:ext cx="228600" cy="228600"/>
          </a:xfrm>
          <a:prstGeom prst="ellipse">
            <a:avLst/>
          </a:prstGeom>
          <a:solidFill>
            <a:schemeClr val="tx1"/>
          </a:solidFill>
          <a:ln w="571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72" name="Arc 201"/>
          <p:cNvSpPr>
            <a:spLocks/>
          </p:cNvSpPr>
          <p:nvPr/>
        </p:nvSpPr>
        <p:spPr bwMode="auto">
          <a:xfrm rot="13398421" flipV="1">
            <a:off x="228600" y="51054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3355E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73" name="AutoShape 202"/>
          <p:cNvSpPr>
            <a:spLocks noChangeArrowheads="1"/>
          </p:cNvSpPr>
          <p:nvPr/>
        </p:nvSpPr>
        <p:spPr bwMode="auto">
          <a:xfrm rot="-7995535">
            <a:off x="446088" y="5154613"/>
            <a:ext cx="152400" cy="152400"/>
          </a:xfrm>
          <a:prstGeom prst="triangle">
            <a:avLst>
              <a:gd name="adj" fmla="val 47810"/>
            </a:avLst>
          </a:prstGeom>
          <a:solidFill>
            <a:srgbClr val="F3355E"/>
          </a:solidFill>
          <a:ln w="9525">
            <a:solidFill>
              <a:srgbClr val="F3355E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kumimoji="1" lang="es-PE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374" name="Rectangle 203" descr="expo11"/>
          <p:cNvSpPr>
            <a:spLocks noChangeArrowheads="1"/>
          </p:cNvSpPr>
          <p:nvPr/>
        </p:nvSpPr>
        <p:spPr bwMode="auto">
          <a:xfrm>
            <a:off x="6875463" y="908050"/>
            <a:ext cx="1676400" cy="1143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4375" name="Line 204"/>
          <p:cNvSpPr>
            <a:spLocks noChangeShapeType="1"/>
          </p:cNvSpPr>
          <p:nvPr/>
        </p:nvSpPr>
        <p:spPr bwMode="auto">
          <a:xfrm flipH="1">
            <a:off x="4953000" y="1196975"/>
            <a:ext cx="1922463" cy="174625"/>
          </a:xfrm>
          <a:prstGeom prst="line">
            <a:avLst/>
          </a:prstGeom>
          <a:noFill/>
          <a:ln w="25400" cap="sq">
            <a:solidFill>
              <a:srgbClr val="993300"/>
            </a:solidFill>
            <a:round/>
            <a:headEnd type="none" w="sm" len="sm"/>
            <a:tailEnd type="arrow" w="sm" len="sm"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5363" name="AutoShape 4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0" y="-47625"/>
            <a:ext cx="9144000" cy="10779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ES" sz="3200" b="1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Calibri" pitchFamily="34" charset="0"/>
              </a:rPr>
              <a:t>Principales Acciones Realizadas en la </a:t>
            </a:r>
          </a:p>
          <a:p>
            <a:pPr lvl="1" algn="ctr" eaLnBrk="0" hangingPunct="0"/>
            <a:r>
              <a:rPr lang="es-ES" sz="3200" b="1">
                <a:solidFill>
                  <a:schemeClr val="bg1"/>
                </a:solidFill>
                <a:latin typeface="Maiandra GD" pitchFamily="34" charset="0"/>
                <a:ea typeface="Times New Roman" pitchFamily="18" charset="0"/>
                <a:cs typeface="Calibri" pitchFamily="34" charset="0"/>
              </a:rPr>
              <a:t>Cuenca Hidrográfica Chira </a:t>
            </a:r>
          </a:p>
        </p:txBody>
      </p:sp>
      <p:sp>
        <p:nvSpPr>
          <p:cNvPr id="15365" name="7 Rectángulo"/>
          <p:cNvSpPr>
            <a:spLocks noChangeArrowheads="1"/>
          </p:cNvSpPr>
          <p:nvPr/>
        </p:nvSpPr>
        <p:spPr bwMode="auto">
          <a:xfrm>
            <a:off x="0" y="1500188"/>
            <a:ext cx="48577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s-PE" sz="2000">
                <a:latin typeface="Arial Narrow" pitchFamily="34" charset="0"/>
              </a:rPr>
              <a:t>Plan de Ordenamiento, Manejo y Desarrollo - POMD, (Diagnóstico, Directrices, Valoración económica, Plan, Programas, Proyectos).</a:t>
            </a:r>
          </a:p>
          <a:p>
            <a:pPr marL="457200" indent="-457200">
              <a:buFont typeface="Wingdings" pitchFamily="2" charset="2"/>
              <a:buChar char="q"/>
            </a:pPr>
            <a:endParaRPr lang="es-PE" sz="200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PE" sz="2000">
                <a:latin typeface="Arial Narrow" pitchFamily="34" charset="0"/>
              </a:rPr>
              <a:t>Centro Binacional de Formación Técnica – CBFT.</a:t>
            </a:r>
          </a:p>
          <a:p>
            <a:pPr marL="457200" indent="-457200">
              <a:buFont typeface="Wingdings" pitchFamily="2" charset="2"/>
              <a:buChar char="q"/>
            </a:pPr>
            <a:endParaRPr lang="es-PE" sz="200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PE" sz="2000">
                <a:latin typeface="Arial Narrow" pitchFamily="34" charset="0"/>
              </a:rPr>
              <a:t>Otras acciones partes altas: Institucionalidad, calidad de agua, sistema de información, prevención de riesgos, conservación de RRNN, desarrollo productivo.</a:t>
            </a:r>
          </a:p>
        </p:txBody>
      </p:sp>
      <p:pic>
        <p:nvPicPr>
          <p:cNvPr id="15366" name="Picture 3" descr="C:\Mis documentos\Galería de imágenes\Ordenamiento de la Cuenca\FOTOS AREA ORDENAMIENTO\ZONA CATAMAYO CHIRA CUATR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500188"/>
            <a:ext cx="32861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6 Rectángulo"/>
          <p:cNvSpPr>
            <a:spLocks noChangeArrowheads="1"/>
          </p:cNvSpPr>
          <p:nvPr/>
        </p:nvSpPr>
        <p:spPr bwMode="auto">
          <a:xfrm>
            <a:off x="857250" y="1071563"/>
            <a:ext cx="7185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2400" b="1">
                <a:solidFill>
                  <a:srgbClr val="0033CC"/>
                </a:solidFill>
              </a:rPr>
              <a:t>PROYECTO BINACIONAL CATAMAYO CHIRA </a:t>
            </a:r>
          </a:p>
        </p:txBody>
      </p:sp>
      <p:grpSp>
        <p:nvGrpSpPr>
          <p:cNvPr id="15368" name="Group 16"/>
          <p:cNvGrpSpPr>
            <a:grpSpLocks/>
          </p:cNvGrpSpPr>
          <p:nvPr/>
        </p:nvGrpSpPr>
        <p:grpSpPr bwMode="auto">
          <a:xfrm>
            <a:off x="1000125" y="5000625"/>
            <a:ext cx="7629525" cy="1000125"/>
            <a:chOff x="34" y="3023"/>
            <a:chExt cx="5166" cy="765"/>
          </a:xfrm>
        </p:grpSpPr>
        <p:pic>
          <p:nvPicPr>
            <p:cNvPr id="15374" name="Picture 11" descr="Diapositiva14"/>
            <p:cNvPicPr>
              <a:picLocks noChangeAspect="1" noChangeArrowheads="1"/>
            </p:cNvPicPr>
            <p:nvPr/>
          </p:nvPicPr>
          <p:blipFill>
            <a:blip r:embed="rId3">
              <a:lum bright="18000" contrast="-20000"/>
            </a:blip>
            <a:srcRect l="5905" t="41995" r="54724" b="41208"/>
            <a:stretch>
              <a:fillRect/>
            </a:stretch>
          </p:blipFill>
          <p:spPr bwMode="auto">
            <a:xfrm>
              <a:off x="304" y="3023"/>
              <a:ext cx="4896" cy="7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375" name="Rectangle 6" descr="ceibo_2"/>
            <p:cNvSpPr>
              <a:spLocks noChangeArrowheads="1"/>
            </p:cNvSpPr>
            <p:nvPr/>
          </p:nvSpPr>
          <p:spPr bwMode="auto">
            <a:xfrm>
              <a:off x="34" y="3023"/>
              <a:ext cx="5132" cy="64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0" indent="-114300" algn="ctr"/>
              <a:r>
                <a:rPr lang="es-ES" sz="2000">
                  <a:latin typeface="Arial Black" pitchFamily="34" charset="0"/>
                </a:rPr>
                <a:t>FORTALECIMIENTO DE LA GESTIÓN INTEGRAL  DE LA CUENCA  BINACIONAL CATAMAYO – CHIRA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0" y="6119813"/>
            <a:ext cx="2357438" cy="738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Arial" charset="0"/>
              </a:rPr>
              <a:t>A.  Gestión Ambiental y Prevención       de Riesgos</a:t>
            </a:r>
            <a:endParaRPr lang="es-EC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00313" y="6119813"/>
            <a:ext cx="2143125" cy="738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Arial" charset="0"/>
              </a:rPr>
              <a:t>B.  Gestión Institucional y socio-organizacional</a:t>
            </a:r>
            <a:endParaRPr lang="es-EC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14875" y="6119813"/>
            <a:ext cx="1571625" cy="738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Arial" charset="0"/>
              </a:rPr>
              <a:t>C.  Gestión del Sistema de Información</a:t>
            </a:r>
            <a:endParaRPr lang="es-EC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357938" y="6119813"/>
            <a:ext cx="2786062" cy="738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Arial" charset="0"/>
              </a:rPr>
              <a:t>D.  Gestión de la Diversificación Productiva y Promoción Económica</a:t>
            </a:r>
            <a:endParaRPr lang="es-EC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73" name="Picture 18" descr="logo Proyecto Gestión Integral Catamayo Chira ECUad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857375"/>
            <a:ext cx="15795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6387" name="AutoShape 4" descr="http://docs.google.com/?pid=bl&amp;srcid=ADGEEShinwIeIlczSIRp-NSxx1Q-VoPnTXPs0IijaHx7YA-5h8LYt0XFnrt8FFRZCD04gKH8vBhMQskbZXFUDPys2uZMsH1wTuJLwGatI2vqrakPJua1-aBEFL0cIwxC81GKtyHTHT7d&amp;q=cache%3ACHja8c6PA70J%3Awww.senamhi.gob.pe%2Fpdf%2Festudios%2Fpaper%2520ATLASCHPI2.pdf%20Cuenca%20Chira%20Piura&amp;docid=8e63043304c6402c5ea4e4306980abaa&amp;a=bi&amp;pagenumber=3&amp;w=800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0" y="-47625"/>
            <a:ext cx="9144000" cy="17541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PE" sz="3600" b="1">
                <a:solidFill>
                  <a:schemeClr val="bg1"/>
                </a:solidFill>
                <a:latin typeface="Maiandra GD" pitchFamily="34" charset="0"/>
              </a:rPr>
              <a:t>La Existencia de Plataformas o</a:t>
            </a:r>
          </a:p>
          <a:p>
            <a:pPr lvl="1" algn="ctr" eaLnBrk="0" hangingPunct="0"/>
            <a:r>
              <a:rPr lang="es-PE" sz="3600" b="1">
                <a:solidFill>
                  <a:schemeClr val="bg1"/>
                </a:solidFill>
                <a:latin typeface="Maiandra GD" pitchFamily="34" charset="0"/>
              </a:rPr>
              <a:t>Grupos  Interinstitucionales: </a:t>
            </a:r>
          </a:p>
          <a:p>
            <a:pPr lvl="1" algn="ctr" eaLnBrk="0" hangingPunct="0"/>
            <a:r>
              <a:rPr lang="es-PE" sz="3600" b="1">
                <a:solidFill>
                  <a:srgbClr val="FFFF00"/>
                </a:solidFill>
                <a:latin typeface="Arial Rounded MT Bold" pitchFamily="34" charset="0"/>
              </a:rPr>
              <a:t>- Generando la participación -</a:t>
            </a:r>
            <a:endParaRPr lang="es-PE" sz="3600">
              <a:solidFill>
                <a:srgbClr val="FFFF00"/>
              </a:solidFill>
              <a:latin typeface="Arial Rounded MT Bold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6389" name="7 Rectángulo"/>
          <p:cNvSpPr>
            <a:spLocks noChangeArrowheads="1"/>
          </p:cNvSpPr>
          <p:nvPr/>
        </p:nvSpPr>
        <p:spPr bwMode="auto">
          <a:xfrm>
            <a:off x="428625" y="2286000"/>
            <a:ext cx="85010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2800" b="1">
                <a:latin typeface="Arial Narrow" pitchFamily="34" charset="0"/>
              </a:rPr>
              <a:t> IRAGER: Instituto Regional de Apoyo a la Gestión de los </a:t>
            </a:r>
          </a:p>
          <a:p>
            <a:pPr algn="just">
              <a:buClr>
                <a:srgbClr val="FF0000"/>
              </a:buClr>
            </a:pPr>
            <a:r>
              <a:rPr lang="es-PE" sz="2800" b="1">
                <a:latin typeface="Arial Narrow" pitchFamily="34" charset="0"/>
              </a:rPr>
              <a:t>     Recursos Hídricos.</a:t>
            </a:r>
          </a:p>
          <a:p>
            <a:pPr algn="just">
              <a:buClr>
                <a:srgbClr val="FF0000"/>
              </a:buClr>
            </a:pPr>
            <a:endParaRPr lang="es-PE" sz="2800" b="1">
              <a:latin typeface="Arial Narrow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2800" b="1">
                <a:latin typeface="Arial Narrow" pitchFamily="34" charset="0"/>
              </a:rPr>
              <a:t>Comisión Multisectorial para la descontaminación del </a:t>
            </a:r>
          </a:p>
          <a:p>
            <a:pPr algn="just">
              <a:buClr>
                <a:srgbClr val="FF0000"/>
              </a:buClr>
            </a:pPr>
            <a:r>
              <a:rPr lang="es-PE" sz="2800" b="1">
                <a:latin typeface="Arial Narrow" pitchFamily="34" charset="0"/>
              </a:rPr>
              <a:t>     río Chira.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2800">
              <a:latin typeface="Arial Narrow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2800" b="1">
                <a:latin typeface="Arial Narrow" pitchFamily="34" charset="0"/>
              </a:rPr>
              <a:t> Grupo de Calidad Ambiental: Contaminación de agua.</a:t>
            </a:r>
            <a:endParaRPr lang="es-PE" sz="32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214313" y="642938"/>
            <a:ext cx="8786812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es-ES" sz="2800" dirty="0">
                <a:latin typeface="Arial Narrow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Arial Narrow" pitchFamily="34" charset="0"/>
              </a:rPr>
              <a:t>Acuerdo Regional al 2007-2021.</a:t>
            </a:r>
            <a:r>
              <a:rPr lang="es-PE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buClr>
                <a:srgbClr val="FF0000"/>
              </a:buClr>
              <a:defRPr/>
            </a:pPr>
            <a:r>
              <a:rPr lang="es-PE" sz="2000" b="1" dirty="0">
                <a:solidFill>
                  <a:srgbClr val="0033CC"/>
                </a:solidFill>
                <a:latin typeface="Arial Narrow" pitchFamily="34" charset="0"/>
              </a:rPr>
              <a:t>Eje 1: </a:t>
            </a:r>
            <a:r>
              <a:rPr lang="es-PE" sz="2000" i="1" dirty="0">
                <a:latin typeface="Arial Narrow" pitchFamily="34" charset="0"/>
              </a:rPr>
              <a:t>Ordenamiento del Territorio, Gestión Ambiental, Gestión del Riesgo, Cambio Climático, </a:t>
            </a:r>
            <a:r>
              <a:rPr lang="es-PE" sz="2000" b="1" i="1" dirty="0">
                <a:latin typeface="Arial Narrow" pitchFamily="34" charset="0"/>
              </a:rPr>
              <a:t>Gestión del Recurso Hídrico</a:t>
            </a:r>
            <a:r>
              <a:rPr lang="es-PE" sz="2000" i="1" dirty="0">
                <a:latin typeface="Arial Narrow" pitchFamily="34" charset="0"/>
              </a:rPr>
              <a:t>, conservación, uso racional y rehabilitación de suelos agrícolas degradados.</a:t>
            </a:r>
            <a:endParaRPr lang="es-ES" sz="2000" i="1" dirty="0">
              <a:latin typeface="Arial Narrow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ES" sz="2000" dirty="0">
              <a:latin typeface="Arial Narrow" pitchFamily="34" charset="0"/>
            </a:endParaRPr>
          </a:p>
          <a:p>
            <a:pPr>
              <a:buClr>
                <a:srgbClr val="FF0000"/>
              </a:buClr>
              <a:buSzPct val="103000"/>
              <a:buFontTx/>
              <a:buBlip>
                <a:blip r:embed="rId2"/>
              </a:buBlip>
              <a:defRPr/>
            </a:pPr>
            <a:r>
              <a:rPr lang="es-ES" sz="2000" b="1" dirty="0">
                <a:latin typeface="Arial Narrow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Arial Narrow" pitchFamily="34" charset="0"/>
              </a:rPr>
              <a:t>PDRC 2021</a:t>
            </a:r>
            <a:r>
              <a:rPr lang="es-ES" sz="2000" b="1" dirty="0">
                <a:latin typeface="Arial Narrow" pitchFamily="34" charset="0"/>
              </a:rPr>
              <a:t>. </a:t>
            </a:r>
            <a:r>
              <a:rPr lang="es-PE" sz="2000" b="1" dirty="0">
                <a:solidFill>
                  <a:srgbClr val="0033CC"/>
                </a:solidFill>
                <a:latin typeface="Arial Narrow" pitchFamily="34" charset="0"/>
              </a:rPr>
              <a:t>Eje estratégico 1</a:t>
            </a:r>
            <a:r>
              <a:rPr lang="es-PE" sz="2000" dirty="0">
                <a:latin typeface="Arial Narrow" pitchFamily="34" charset="0"/>
              </a:rPr>
              <a:t>: </a:t>
            </a:r>
            <a:r>
              <a:rPr lang="es-PE" sz="2000" b="1" i="1" dirty="0">
                <a:latin typeface="Arial Narrow" pitchFamily="34" charset="0"/>
              </a:rPr>
              <a:t>G</a:t>
            </a:r>
            <a:r>
              <a:rPr lang="es-ES" sz="2000" b="1" i="1" dirty="0" err="1">
                <a:latin typeface="Arial Narrow" pitchFamily="34" charset="0"/>
              </a:rPr>
              <a:t>estión</a:t>
            </a:r>
            <a:r>
              <a:rPr lang="es-ES" sz="2000" b="1" i="1" dirty="0">
                <a:latin typeface="Arial Narrow" pitchFamily="34" charset="0"/>
              </a:rPr>
              <a:t> ambiental, </a:t>
            </a:r>
            <a:r>
              <a:rPr lang="es-ES" sz="2000" i="1" dirty="0">
                <a:latin typeface="Arial Narrow" pitchFamily="34" charset="0"/>
              </a:rPr>
              <a:t>acondicionamiento del territorio y gestión de riesgos.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ES" sz="2000" dirty="0">
              <a:latin typeface="Arial Narrow" pitchFamily="34" charset="0"/>
            </a:endParaRPr>
          </a:p>
          <a:p>
            <a:pPr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es-ES" sz="2000" dirty="0">
                <a:latin typeface="Arial Narrow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Arial Narrow" pitchFamily="34" charset="0"/>
              </a:rPr>
              <a:t>Política Ambiental Regional</a:t>
            </a:r>
            <a:r>
              <a:rPr lang="es-MX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s-MX" sz="2000" b="1" dirty="0">
                <a:solidFill>
                  <a:srgbClr val="0033CC"/>
                </a:solidFill>
                <a:latin typeface="Arial Narrow" pitchFamily="34" charset="0"/>
              </a:rPr>
              <a:t>(O.R. Nº 077-2005/GRP-CR)</a:t>
            </a:r>
            <a:r>
              <a:rPr lang="es-ES" sz="2000" b="1" i="1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s-ES" sz="2000" b="1" i="1" dirty="0">
                <a:latin typeface="Arial Narrow" pitchFamily="34" charset="0"/>
                <a:cs typeface="Arial" pitchFamily="34" charset="0"/>
              </a:rPr>
              <a:t>Instituir el ordenamiento territorial y el adecuado manejo de cuencas y zonas marino costeras.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es-E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s-PE" sz="2000" b="1" dirty="0">
                <a:solidFill>
                  <a:srgbClr val="FF0000"/>
                </a:solidFill>
                <a:latin typeface="Arial Narrow" pitchFamily="34" charset="0"/>
              </a:rPr>
              <a:t>Estrategia de Adaptación al cambio climático en la cuenca del río Piura. </a:t>
            </a:r>
            <a:r>
              <a:rPr lang="es-PE" sz="2000" b="1" dirty="0">
                <a:solidFill>
                  <a:srgbClr val="0033CC"/>
                </a:solidFill>
                <a:latin typeface="Arial Narrow" pitchFamily="34" charset="0"/>
              </a:rPr>
              <a:t>(Decreto Regional N° 014 – 2005/GRP – PR).</a:t>
            </a:r>
          </a:p>
          <a:p>
            <a:pPr>
              <a:buClr>
                <a:srgbClr val="FF0000"/>
              </a:buClr>
              <a:defRPr/>
            </a:pPr>
            <a:endParaRPr lang="es-ES" sz="2000" dirty="0">
              <a:latin typeface="Arial Narrow" pitchFamily="34" charset="0"/>
            </a:endParaRPr>
          </a:p>
          <a:p>
            <a:pPr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es-ES" sz="2000" dirty="0">
                <a:latin typeface="Arial Narrow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Arial Narrow" pitchFamily="34" charset="0"/>
              </a:rPr>
              <a:t>Ley Orgánica de Gobiernos Regionales</a:t>
            </a:r>
            <a:r>
              <a:rPr lang="es-ES" sz="2000" b="1" dirty="0">
                <a:latin typeface="Arial Narrow" pitchFamily="34" charset="0"/>
              </a:rPr>
              <a:t>: </a:t>
            </a:r>
            <a:r>
              <a:rPr lang="es-ES" sz="2000" b="1" dirty="0" err="1">
                <a:solidFill>
                  <a:srgbClr val="0033CC"/>
                </a:solidFill>
                <a:latin typeface="Arial Narrow" pitchFamily="34" charset="0"/>
              </a:rPr>
              <a:t>Artº</a:t>
            </a:r>
            <a:r>
              <a:rPr lang="es-ES" sz="2000" b="1" dirty="0">
                <a:solidFill>
                  <a:srgbClr val="0033CC"/>
                </a:solidFill>
                <a:latin typeface="Arial Narrow" pitchFamily="34" charset="0"/>
              </a:rPr>
              <a:t> 10. </a:t>
            </a:r>
            <a:r>
              <a:rPr lang="es-ES" sz="2000" b="1" dirty="0">
                <a:latin typeface="Arial Narrow" pitchFamily="34" charset="0"/>
              </a:rPr>
              <a:t>Inciso e: Competencia para diseñar y ejecutar programas regionales de cuencas.. </a:t>
            </a:r>
            <a:r>
              <a:rPr lang="es-ES" sz="2000" b="1" dirty="0" err="1">
                <a:solidFill>
                  <a:srgbClr val="0033CC"/>
                </a:solidFill>
                <a:latin typeface="Arial Narrow" pitchFamily="34" charset="0"/>
              </a:rPr>
              <a:t>Artº</a:t>
            </a:r>
            <a:r>
              <a:rPr lang="es-ES" sz="2000" b="1" dirty="0">
                <a:solidFill>
                  <a:srgbClr val="0033CC"/>
                </a:solidFill>
                <a:latin typeface="Arial Narrow" pitchFamily="34" charset="0"/>
              </a:rPr>
              <a:t> 51: </a:t>
            </a:r>
            <a:r>
              <a:rPr lang="es-ES" sz="2000" b="1" dirty="0">
                <a:latin typeface="Arial Narrow" pitchFamily="34" charset="0"/>
              </a:rPr>
              <a:t>Manejo adecuado y conservación de los </a:t>
            </a:r>
            <a:r>
              <a:rPr lang="es-ES" sz="2000" b="1" dirty="0" err="1">
                <a:latin typeface="Arial Narrow" pitchFamily="34" charset="0"/>
              </a:rPr>
              <a:t>recusos</a:t>
            </a:r>
            <a:r>
              <a:rPr lang="es-ES" sz="2000" b="1" dirty="0">
                <a:latin typeface="Arial Narrow" pitchFamily="34" charset="0"/>
              </a:rPr>
              <a:t> hídricos y suelos. </a:t>
            </a:r>
            <a:r>
              <a:rPr lang="es-ES" sz="2000" b="1" dirty="0" err="1">
                <a:solidFill>
                  <a:srgbClr val="0033CC"/>
                </a:solidFill>
                <a:latin typeface="Arial Narrow" pitchFamily="34" charset="0"/>
              </a:rPr>
              <a:t>Artº</a:t>
            </a:r>
            <a:r>
              <a:rPr lang="es-ES" sz="2000" b="1" dirty="0">
                <a:solidFill>
                  <a:srgbClr val="0033CC"/>
                </a:solidFill>
                <a:latin typeface="Arial Narrow" pitchFamily="34" charset="0"/>
              </a:rPr>
              <a:t> 53. </a:t>
            </a:r>
            <a:r>
              <a:rPr lang="es-ES" sz="2000" b="1" dirty="0">
                <a:latin typeface="Arial Narrow" pitchFamily="34" charset="0"/>
              </a:rPr>
              <a:t>Funciones en materia ambiental, ordenamiento territorial.  </a:t>
            </a:r>
            <a:endParaRPr lang="es-E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0" y="-47625"/>
            <a:ext cx="9144000" cy="7080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0" hangingPunct="0"/>
            <a:r>
              <a:rPr lang="es-PE" sz="4000">
                <a:solidFill>
                  <a:schemeClr val="bg1"/>
                </a:solidFill>
                <a:latin typeface="Arial Rounded MT Bold" pitchFamily="34" charset="0"/>
                <a:ea typeface="Times New Roman" pitchFamily="18" charset="0"/>
                <a:cs typeface="Calibri" pitchFamily="34" charset="0"/>
              </a:rPr>
              <a:t>Políticas Regionales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4645</TotalTime>
  <Words>1453</Words>
  <Application>Microsoft Office PowerPoint</Application>
  <PresentationFormat>Presentación en pantalla (4:3)</PresentationFormat>
  <Paragraphs>264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0" baseType="lpstr">
      <vt:lpstr>Arial</vt:lpstr>
      <vt:lpstr>Lucida Sans Unicode</vt:lpstr>
      <vt:lpstr>Wingdings 3</vt:lpstr>
      <vt:lpstr>Verdana</vt:lpstr>
      <vt:lpstr>Wingdings 2</vt:lpstr>
      <vt:lpstr>Berlin Sans FB</vt:lpstr>
      <vt:lpstr>Arial Black</vt:lpstr>
      <vt:lpstr>Berlin Sans FB Demi</vt:lpstr>
      <vt:lpstr>Arial Narrow</vt:lpstr>
      <vt:lpstr>Times New Roman</vt:lpstr>
      <vt:lpstr>Calibri</vt:lpstr>
      <vt:lpstr>Maiandra GD</vt:lpstr>
      <vt:lpstr>Wingdings</vt:lpstr>
      <vt:lpstr>Corbel</vt:lpstr>
      <vt:lpstr>Arial Rounded MT Bold</vt:lpstr>
      <vt:lpstr>ArialMT</vt:lpstr>
      <vt:lpstr>Concurrencia</vt:lpstr>
      <vt:lpstr>Diapositiva 1</vt:lpstr>
      <vt:lpstr>Diapositiva 2</vt:lpstr>
      <vt:lpstr>Diapositiva 3</vt:lpstr>
      <vt:lpstr>Diapositiva 4</vt:lpstr>
      <vt:lpstr> PROCLIM: Cambio Climático y Estrategias de Adaptación en la Cuenca del Rio Piura   Instituciones Coejecutoras: 06 Subproyectos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Desarrollando el proceso de creación del CRHC Chira – Piura  Usuarios Agrarios (06 Juntas de Usuarios de Riego)</vt:lpstr>
      <vt:lpstr>Comunidades Campesinas</vt:lpstr>
      <vt:lpstr>Usuarios No Agrarios 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CRHC CHIRA PIURA</dc:title>
  <dc:subject>IV CONGRESO NACIONAL DE GESTION AMBIENTAL PIURA 2011</dc:subject>
  <dc:creator>ING. CRISTINA PORTOCARRERO LAU</dc:creator>
  <cp:lastModifiedBy>cportocarrerol</cp:lastModifiedBy>
  <cp:revision>400</cp:revision>
  <dcterms:created xsi:type="dcterms:W3CDTF">2008-09-07T22:30:24Z</dcterms:created>
  <dcterms:modified xsi:type="dcterms:W3CDTF">2011-06-22T14:36:58Z</dcterms:modified>
</cp:coreProperties>
</file>