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741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0187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0695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4281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4445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4565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525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8872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446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9109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207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9013C-BD97-4826-A78F-F0BF22FEF97C}" type="datetimeFigureOut">
              <a:rPr lang="es-PE" smtClean="0"/>
              <a:t>8/09/2015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7A8E2-FB0C-43EA-9AA4-C00E825932BD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35668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3140" y="348343"/>
            <a:ext cx="4463356" cy="2648609"/>
          </a:xfrm>
        </p:spPr>
        <p:txBody>
          <a:bodyPr>
            <a:normAutofit fontScale="90000"/>
          </a:bodyPr>
          <a:lstStyle/>
          <a:p>
            <a:pPr algn="ctr">
              <a:spcBef>
                <a:spcPts val="0"/>
              </a:spcBef>
            </a:pPr>
            <a:r>
              <a:rPr lang="es-PE" sz="4000" b="1" dirty="0" smtClean="0">
                <a:solidFill>
                  <a:schemeClr val="tx1"/>
                </a:solidFill>
              </a:rPr>
              <a:t>ESTRATEGIA DE INTERVENCIÓN ANTE PROBLEMÁTICA CONTAMINACIÓN BAHÍA DE PAITA</a:t>
            </a:r>
            <a:endParaRPr lang="es-ES" sz="4000" noProof="1">
              <a:solidFill>
                <a:schemeClr val="tx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3" t="4921" r="19232" b="3968"/>
          <a:stretch/>
        </p:blipFill>
        <p:spPr>
          <a:xfrm>
            <a:off x="78994" y="91753"/>
            <a:ext cx="2220686" cy="6248401"/>
          </a:xfrm>
          <a:prstGeom prst="rect">
            <a:avLst/>
          </a:prstGeom>
        </p:spPr>
      </p:pic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636121" y="376871"/>
            <a:ext cx="3999650" cy="5500237"/>
            <a:chOff x="1480" y="471"/>
            <a:chExt cx="2979" cy="3222"/>
          </a:xfrm>
        </p:grpSpPr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1740" y="2434"/>
              <a:ext cx="2542" cy="1259"/>
            </a:xfrm>
            <a:custGeom>
              <a:avLst/>
              <a:gdLst/>
              <a:ahLst/>
              <a:cxnLst>
                <a:cxn ang="0">
                  <a:pos x="353" y="481"/>
                </a:cxn>
                <a:cxn ang="0">
                  <a:pos x="278" y="518"/>
                </a:cxn>
                <a:cxn ang="0">
                  <a:pos x="204" y="509"/>
                </a:cxn>
                <a:cxn ang="0">
                  <a:pos x="139" y="463"/>
                </a:cxn>
                <a:cxn ang="0">
                  <a:pos x="93" y="472"/>
                </a:cxn>
                <a:cxn ang="0">
                  <a:pos x="46" y="518"/>
                </a:cxn>
                <a:cxn ang="0">
                  <a:pos x="0" y="574"/>
                </a:cxn>
                <a:cxn ang="0">
                  <a:pos x="0" y="666"/>
                </a:cxn>
                <a:cxn ang="0">
                  <a:pos x="9" y="749"/>
                </a:cxn>
                <a:cxn ang="0">
                  <a:pos x="56" y="833"/>
                </a:cxn>
                <a:cxn ang="0">
                  <a:pos x="130" y="879"/>
                </a:cxn>
                <a:cxn ang="0">
                  <a:pos x="195" y="925"/>
                </a:cxn>
                <a:cxn ang="0">
                  <a:pos x="269" y="962"/>
                </a:cxn>
                <a:cxn ang="0">
                  <a:pos x="353" y="1018"/>
                </a:cxn>
                <a:cxn ang="0">
                  <a:pos x="445" y="1092"/>
                </a:cxn>
                <a:cxn ang="0">
                  <a:pos x="538" y="1166"/>
                </a:cxn>
                <a:cxn ang="0">
                  <a:pos x="659" y="1212"/>
                </a:cxn>
                <a:cxn ang="0">
                  <a:pos x="724" y="1249"/>
                </a:cxn>
                <a:cxn ang="0">
                  <a:pos x="1104" y="712"/>
                </a:cxn>
                <a:cxn ang="0">
                  <a:pos x="1188" y="638"/>
                </a:cxn>
                <a:cxn ang="0">
                  <a:pos x="1299" y="583"/>
                </a:cxn>
                <a:cxn ang="0">
                  <a:pos x="1420" y="574"/>
                </a:cxn>
                <a:cxn ang="0">
                  <a:pos x="1466" y="537"/>
                </a:cxn>
                <a:cxn ang="0">
                  <a:pos x="1531" y="472"/>
                </a:cxn>
                <a:cxn ang="0">
                  <a:pos x="1587" y="407"/>
                </a:cxn>
                <a:cxn ang="0">
                  <a:pos x="1624" y="333"/>
                </a:cxn>
                <a:cxn ang="0">
                  <a:pos x="1652" y="259"/>
                </a:cxn>
                <a:cxn ang="0">
                  <a:pos x="1652" y="157"/>
                </a:cxn>
                <a:cxn ang="0">
                  <a:pos x="1680" y="83"/>
                </a:cxn>
                <a:cxn ang="0">
                  <a:pos x="1717" y="37"/>
                </a:cxn>
                <a:cxn ang="0">
                  <a:pos x="1772" y="9"/>
                </a:cxn>
                <a:cxn ang="0">
                  <a:pos x="1819" y="65"/>
                </a:cxn>
                <a:cxn ang="0">
                  <a:pos x="1810" y="139"/>
                </a:cxn>
                <a:cxn ang="0">
                  <a:pos x="1837" y="222"/>
                </a:cxn>
                <a:cxn ang="0">
                  <a:pos x="1884" y="240"/>
                </a:cxn>
                <a:cxn ang="0">
                  <a:pos x="1939" y="259"/>
                </a:cxn>
                <a:cxn ang="0">
                  <a:pos x="1949" y="305"/>
                </a:cxn>
                <a:cxn ang="0">
                  <a:pos x="1995" y="351"/>
                </a:cxn>
                <a:cxn ang="0">
                  <a:pos x="2004" y="416"/>
                </a:cxn>
                <a:cxn ang="0">
                  <a:pos x="1977" y="481"/>
                </a:cxn>
                <a:cxn ang="0">
                  <a:pos x="2032" y="518"/>
                </a:cxn>
                <a:cxn ang="0">
                  <a:pos x="2097" y="481"/>
                </a:cxn>
                <a:cxn ang="0">
                  <a:pos x="2144" y="453"/>
                </a:cxn>
                <a:cxn ang="0">
                  <a:pos x="2134" y="518"/>
                </a:cxn>
                <a:cxn ang="0">
                  <a:pos x="2153" y="574"/>
                </a:cxn>
                <a:cxn ang="0">
                  <a:pos x="2171" y="648"/>
                </a:cxn>
                <a:cxn ang="0">
                  <a:pos x="2236" y="638"/>
                </a:cxn>
                <a:cxn ang="0">
                  <a:pos x="2283" y="611"/>
                </a:cxn>
                <a:cxn ang="0">
                  <a:pos x="2338" y="620"/>
                </a:cxn>
                <a:cxn ang="0">
                  <a:pos x="2403" y="666"/>
                </a:cxn>
                <a:cxn ang="0">
                  <a:pos x="2496" y="648"/>
                </a:cxn>
                <a:cxn ang="0">
                  <a:pos x="2543" y="574"/>
                </a:cxn>
                <a:cxn ang="0">
                  <a:pos x="2524" y="518"/>
                </a:cxn>
                <a:cxn ang="0">
                  <a:pos x="2487" y="463"/>
                </a:cxn>
                <a:cxn ang="0">
                  <a:pos x="2459" y="389"/>
                </a:cxn>
                <a:cxn ang="0">
                  <a:pos x="2459" y="333"/>
                </a:cxn>
                <a:cxn ang="0">
                  <a:pos x="2478" y="259"/>
                </a:cxn>
                <a:cxn ang="0">
                  <a:pos x="2487" y="185"/>
                </a:cxn>
                <a:cxn ang="0">
                  <a:pos x="2478" y="120"/>
                </a:cxn>
              </a:cxnLst>
              <a:rect l="0" t="0" r="r" b="b"/>
              <a:pathLst>
                <a:path w="2543" h="1259">
                  <a:moveTo>
                    <a:pt x="380" y="426"/>
                  </a:moveTo>
                  <a:lnTo>
                    <a:pt x="380" y="435"/>
                  </a:lnTo>
                  <a:lnTo>
                    <a:pt x="371" y="435"/>
                  </a:lnTo>
                  <a:lnTo>
                    <a:pt x="371" y="444"/>
                  </a:lnTo>
                  <a:lnTo>
                    <a:pt x="371" y="453"/>
                  </a:lnTo>
                  <a:lnTo>
                    <a:pt x="362" y="453"/>
                  </a:lnTo>
                  <a:lnTo>
                    <a:pt x="362" y="463"/>
                  </a:lnTo>
                  <a:lnTo>
                    <a:pt x="362" y="472"/>
                  </a:lnTo>
                  <a:lnTo>
                    <a:pt x="353" y="472"/>
                  </a:lnTo>
                  <a:lnTo>
                    <a:pt x="353" y="481"/>
                  </a:lnTo>
                  <a:lnTo>
                    <a:pt x="343" y="481"/>
                  </a:lnTo>
                  <a:lnTo>
                    <a:pt x="343" y="490"/>
                  </a:lnTo>
                  <a:lnTo>
                    <a:pt x="334" y="490"/>
                  </a:lnTo>
                  <a:lnTo>
                    <a:pt x="334" y="500"/>
                  </a:lnTo>
                  <a:lnTo>
                    <a:pt x="325" y="500"/>
                  </a:lnTo>
                  <a:lnTo>
                    <a:pt x="315" y="509"/>
                  </a:lnTo>
                  <a:lnTo>
                    <a:pt x="306" y="509"/>
                  </a:lnTo>
                  <a:lnTo>
                    <a:pt x="297" y="518"/>
                  </a:lnTo>
                  <a:lnTo>
                    <a:pt x="288" y="518"/>
                  </a:lnTo>
                  <a:lnTo>
                    <a:pt x="278" y="518"/>
                  </a:lnTo>
                  <a:lnTo>
                    <a:pt x="269" y="518"/>
                  </a:lnTo>
                  <a:lnTo>
                    <a:pt x="260" y="518"/>
                  </a:lnTo>
                  <a:lnTo>
                    <a:pt x="250" y="518"/>
                  </a:lnTo>
                  <a:lnTo>
                    <a:pt x="241" y="509"/>
                  </a:lnTo>
                  <a:lnTo>
                    <a:pt x="232" y="509"/>
                  </a:lnTo>
                  <a:lnTo>
                    <a:pt x="223" y="509"/>
                  </a:lnTo>
                  <a:lnTo>
                    <a:pt x="223" y="500"/>
                  </a:lnTo>
                  <a:lnTo>
                    <a:pt x="213" y="500"/>
                  </a:lnTo>
                  <a:lnTo>
                    <a:pt x="213" y="509"/>
                  </a:lnTo>
                  <a:lnTo>
                    <a:pt x="204" y="509"/>
                  </a:lnTo>
                  <a:lnTo>
                    <a:pt x="195" y="500"/>
                  </a:lnTo>
                  <a:lnTo>
                    <a:pt x="185" y="500"/>
                  </a:lnTo>
                  <a:lnTo>
                    <a:pt x="176" y="500"/>
                  </a:lnTo>
                  <a:lnTo>
                    <a:pt x="167" y="500"/>
                  </a:lnTo>
                  <a:lnTo>
                    <a:pt x="167" y="490"/>
                  </a:lnTo>
                  <a:lnTo>
                    <a:pt x="158" y="490"/>
                  </a:lnTo>
                  <a:lnTo>
                    <a:pt x="148" y="481"/>
                  </a:lnTo>
                  <a:lnTo>
                    <a:pt x="148" y="472"/>
                  </a:lnTo>
                  <a:lnTo>
                    <a:pt x="139" y="472"/>
                  </a:lnTo>
                  <a:lnTo>
                    <a:pt x="139" y="463"/>
                  </a:lnTo>
                  <a:lnTo>
                    <a:pt x="130" y="453"/>
                  </a:lnTo>
                  <a:lnTo>
                    <a:pt x="121" y="444"/>
                  </a:lnTo>
                  <a:lnTo>
                    <a:pt x="111" y="444"/>
                  </a:lnTo>
                  <a:lnTo>
                    <a:pt x="111" y="435"/>
                  </a:lnTo>
                  <a:lnTo>
                    <a:pt x="102" y="435"/>
                  </a:lnTo>
                  <a:lnTo>
                    <a:pt x="102" y="444"/>
                  </a:lnTo>
                  <a:lnTo>
                    <a:pt x="93" y="444"/>
                  </a:lnTo>
                  <a:lnTo>
                    <a:pt x="93" y="453"/>
                  </a:lnTo>
                  <a:lnTo>
                    <a:pt x="93" y="463"/>
                  </a:lnTo>
                  <a:lnTo>
                    <a:pt x="93" y="472"/>
                  </a:lnTo>
                  <a:lnTo>
                    <a:pt x="83" y="472"/>
                  </a:lnTo>
                  <a:lnTo>
                    <a:pt x="83" y="481"/>
                  </a:lnTo>
                  <a:lnTo>
                    <a:pt x="83" y="490"/>
                  </a:lnTo>
                  <a:lnTo>
                    <a:pt x="74" y="490"/>
                  </a:lnTo>
                  <a:lnTo>
                    <a:pt x="74" y="500"/>
                  </a:lnTo>
                  <a:lnTo>
                    <a:pt x="74" y="509"/>
                  </a:lnTo>
                  <a:lnTo>
                    <a:pt x="65" y="509"/>
                  </a:lnTo>
                  <a:lnTo>
                    <a:pt x="65" y="518"/>
                  </a:lnTo>
                  <a:lnTo>
                    <a:pt x="56" y="518"/>
                  </a:lnTo>
                  <a:lnTo>
                    <a:pt x="46" y="518"/>
                  </a:lnTo>
                  <a:lnTo>
                    <a:pt x="37" y="518"/>
                  </a:lnTo>
                  <a:lnTo>
                    <a:pt x="37" y="527"/>
                  </a:lnTo>
                  <a:lnTo>
                    <a:pt x="37" y="537"/>
                  </a:lnTo>
                  <a:lnTo>
                    <a:pt x="28" y="537"/>
                  </a:lnTo>
                  <a:lnTo>
                    <a:pt x="28" y="546"/>
                  </a:lnTo>
                  <a:lnTo>
                    <a:pt x="18" y="555"/>
                  </a:lnTo>
                  <a:lnTo>
                    <a:pt x="18" y="564"/>
                  </a:lnTo>
                  <a:lnTo>
                    <a:pt x="9" y="564"/>
                  </a:lnTo>
                  <a:lnTo>
                    <a:pt x="9" y="574"/>
                  </a:lnTo>
                  <a:lnTo>
                    <a:pt x="0" y="574"/>
                  </a:lnTo>
                  <a:lnTo>
                    <a:pt x="0" y="583"/>
                  </a:lnTo>
                  <a:lnTo>
                    <a:pt x="0" y="592"/>
                  </a:lnTo>
                  <a:lnTo>
                    <a:pt x="0" y="601"/>
                  </a:lnTo>
                  <a:lnTo>
                    <a:pt x="0" y="611"/>
                  </a:lnTo>
                  <a:lnTo>
                    <a:pt x="0" y="620"/>
                  </a:lnTo>
                  <a:lnTo>
                    <a:pt x="0" y="629"/>
                  </a:lnTo>
                  <a:lnTo>
                    <a:pt x="0" y="638"/>
                  </a:lnTo>
                  <a:lnTo>
                    <a:pt x="0" y="648"/>
                  </a:lnTo>
                  <a:lnTo>
                    <a:pt x="0" y="657"/>
                  </a:lnTo>
                  <a:lnTo>
                    <a:pt x="0" y="666"/>
                  </a:lnTo>
                  <a:lnTo>
                    <a:pt x="0" y="675"/>
                  </a:lnTo>
                  <a:lnTo>
                    <a:pt x="0" y="685"/>
                  </a:lnTo>
                  <a:lnTo>
                    <a:pt x="0" y="694"/>
                  </a:lnTo>
                  <a:lnTo>
                    <a:pt x="0" y="703"/>
                  </a:lnTo>
                  <a:lnTo>
                    <a:pt x="0" y="712"/>
                  </a:lnTo>
                  <a:lnTo>
                    <a:pt x="0" y="722"/>
                  </a:lnTo>
                  <a:lnTo>
                    <a:pt x="0" y="731"/>
                  </a:lnTo>
                  <a:lnTo>
                    <a:pt x="9" y="731"/>
                  </a:lnTo>
                  <a:lnTo>
                    <a:pt x="9" y="740"/>
                  </a:lnTo>
                  <a:lnTo>
                    <a:pt x="9" y="749"/>
                  </a:lnTo>
                  <a:lnTo>
                    <a:pt x="18" y="759"/>
                  </a:lnTo>
                  <a:lnTo>
                    <a:pt x="18" y="768"/>
                  </a:lnTo>
                  <a:lnTo>
                    <a:pt x="28" y="768"/>
                  </a:lnTo>
                  <a:lnTo>
                    <a:pt x="28" y="777"/>
                  </a:lnTo>
                  <a:lnTo>
                    <a:pt x="37" y="787"/>
                  </a:lnTo>
                  <a:lnTo>
                    <a:pt x="46" y="796"/>
                  </a:lnTo>
                  <a:lnTo>
                    <a:pt x="46" y="805"/>
                  </a:lnTo>
                  <a:lnTo>
                    <a:pt x="46" y="814"/>
                  </a:lnTo>
                  <a:lnTo>
                    <a:pt x="56" y="824"/>
                  </a:lnTo>
                  <a:lnTo>
                    <a:pt x="56" y="833"/>
                  </a:lnTo>
                  <a:lnTo>
                    <a:pt x="65" y="842"/>
                  </a:lnTo>
                  <a:lnTo>
                    <a:pt x="74" y="851"/>
                  </a:lnTo>
                  <a:lnTo>
                    <a:pt x="83" y="851"/>
                  </a:lnTo>
                  <a:lnTo>
                    <a:pt x="83" y="861"/>
                  </a:lnTo>
                  <a:lnTo>
                    <a:pt x="93" y="861"/>
                  </a:lnTo>
                  <a:lnTo>
                    <a:pt x="102" y="861"/>
                  </a:lnTo>
                  <a:lnTo>
                    <a:pt x="102" y="870"/>
                  </a:lnTo>
                  <a:lnTo>
                    <a:pt x="111" y="870"/>
                  </a:lnTo>
                  <a:lnTo>
                    <a:pt x="121" y="879"/>
                  </a:lnTo>
                  <a:lnTo>
                    <a:pt x="130" y="879"/>
                  </a:lnTo>
                  <a:lnTo>
                    <a:pt x="130" y="888"/>
                  </a:lnTo>
                  <a:lnTo>
                    <a:pt x="139" y="888"/>
                  </a:lnTo>
                  <a:lnTo>
                    <a:pt x="148" y="898"/>
                  </a:lnTo>
                  <a:lnTo>
                    <a:pt x="158" y="898"/>
                  </a:lnTo>
                  <a:lnTo>
                    <a:pt x="167" y="907"/>
                  </a:lnTo>
                  <a:lnTo>
                    <a:pt x="176" y="907"/>
                  </a:lnTo>
                  <a:lnTo>
                    <a:pt x="176" y="916"/>
                  </a:lnTo>
                  <a:lnTo>
                    <a:pt x="185" y="916"/>
                  </a:lnTo>
                  <a:lnTo>
                    <a:pt x="195" y="916"/>
                  </a:lnTo>
                  <a:lnTo>
                    <a:pt x="195" y="925"/>
                  </a:lnTo>
                  <a:lnTo>
                    <a:pt x="204" y="925"/>
                  </a:lnTo>
                  <a:lnTo>
                    <a:pt x="204" y="935"/>
                  </a:lnTo>
                  <a:lnTo>
                    <a:pt x="213" y="935"/>
                  </a:lnTo>
                  <a:lnTo>
                    <a:pt x="223" y="935"/>
                  </a:lnTo>
                  <a:lnTo>
                    <a:pt x="223" y="944"/>
                  </a:lnTo>
                  <a:lnTo>
                    <a:pt x="232" y="944"/>
                  </a:lnTo>
                  <a:lnTo>
                    <a:pt x="241" y="944"/>
                  </a:lnTo>
                  <a:lnTo>
                    <a:pt x="241" y="953"/>
                  </a:lnTo>
                  <a:lnTo>
                    <a:pt x="260" y="962"/>
                  </a:lnTo>
                  <a:lnTo>
                    <a:pt x="269" y="962"/>
                  </a:lnTo>
                  <a:lnTo>
                    <a:pt x="269" y="972"/>
                  </a:lnTo>
                  <a:lnTo>
                    <a:pt x="288" y="972"/>
                  </a:lnTo>
                  <a:lnTo>
                    <a:pt x="288" y="981"/>
                  </a:lnTo>
                  <a:lnTo>
                    <a:pt x="297" y="981"/>
                  </a:lnTo>
                  <a:lnTo>
                    <a:pt x="306" y="990"/>
                  </a:lnTo>
                  <a:lnTo>
                    <a:pt x="315" y="999"/>
                  </a:lnTo>
                  <a:lnTo>
                    <a:pt x="334" y="1009"/>
                  </a:lnTo>
                  <a:lnTo>
                    <a:pt x="343" y="1009"/>
                  </a:lnTo>
                  <a:lnTo>
                    <a:pt x="343" y="1018"/>
                  </a:lnTo>
                  <a:lnTo>
                    <a:pt x="353" y="1018"/>
                  </a:lnTo>
                  <a:lnTo>
                    <a:pt x="371" y="1027"/>
                  </a:lnTo>
                  <a:lnTo>
                    <a:pt x="371" y="1036"/>
                  </a:lnTo>
                  <a:lnTo>
                    <a:pt x="390" y="1046"/>
                  </a:lnTo>
                  <a:lnTo>
                    <a:pt x="399" y="1055"/>
                  </a:lnTo>
                  <a:lnTo>
                    <a:pt x="408" y="1064"/>
                  </a:lnTo>
                  <a:lnTo>
                    <a:pt x="417" y="1064"/>
                  </a:lnTo>
                  <a:lnTo>
                    <a:pt x="427" y="1073"/>
                  </a:lnTo>
                  <a:lnTo>
                    <a:pt x="427" y="1083"/>
                  </a:lnTo>
                  <a:lnTo>
                    <a:pt x="436" y="1092"/>
                  </a:lnTo>
                  <a:lnTo>
                    <a:pt x="445" y="1092"/>
                  </a:lnTo>
                  <a:lnTo>
                    <a:pt x="445" y="1101"/>
                  </a:lnTo>
                  <a:lnTo>
                    <a:pt x="455" y="1110"/>
                  </a:lnTo>
                  <a:lnTo>
                    <a:pt x="464" y="1120"/>
                  </a:lnTo>
                  <a:lnTo>
                    <a:pt x="473" y="1120"/>
                  </a:lnTo>
                  <a:lnTo>
                    <a:pt x="482" y="1129"/>
                  </a:lnTo>
                  <a:lnTo>
                    <a:pt x="492" y="1138"/>
                  </a:lnTo>
                  <a:lnTo>
                    <a:pt x="501" y="1148"/>
                  </a:lnTo>
                  <a:lnTo>
                    <a:pt x="520" y="1157"/>
                  </a:lnTo>
                  <a:lnTo>
                    <a:pt x="529" y="1166"/>
                  </a:lnTo>
                  <a:lnTo>
                    <a:pt x="538" y="1166"/>
                  </a:lnTo>
                  <a:lnTo>
                    <a:pt x="547" y="1175"/>
                  </a:lnTo>
                  <a:lnTo>
                    <a:pt x="557" y="1175"/>
                  </a:lnTo>
                  <a:lnTo>
                    <a:pt x="566" y="1175"/>
                  </a:lnTo>
                  <a:lnTo>
                    <a:pt x="585" y="1185"/>
                  </a:lnTo>
                  <a:lnTo>
                    <a:pt x="594" y="1185"/>
                  </a:lnTo>
                  <a:lnTo>
                    <a:pt x="612" y="1194"/>
                  </a:lnTo>
                  <a:lnTo>
                    <a:pt x="622" y="1203"/>
                  </a:lnTo>
                  <a:lnTo>
                    <a:pt x="631" y="1203"/>
                  </a:lnTo>
                  <a:lnTo>
                    <a:pt x="649" y="1212"/>
                  </a:lnTo>
                  <a:lnTo>
                    <a:pt x="659" y="1212"/>
                  </a:lnTo>
                  <a:lnTo>
                    <a:pt x="659" y="1222"/>
                  </a:lnTo>
                  <a:lnTo>
                    <a:pt x="668" y="1222"/>
                  </a:lnTo>
                  <a:lnTo>
                    <a:pt x="677" y="1222"/>
                  </a:lnTo>
                  <a:lnTo>
                    <a:pt x="677" y="1231"/>
                  </a:lnTo>
                  <a:lnTo>
                    <a:pt x="687" y="1231"/>
                  </a:lnTo>
                  <a:lnTo>
                    <a:pt x="696" y="1231"/>
                  </a:lnTo>
                  <a:lnTo>
                    <a:pt x="696" y="1240"/>
                  </a:lnTo>
                  <a:lnTo>
                    <a:pt x="705" y="1240"/>
                  </a:lnTo>
                  <a:lnTo>
                    <a:pt x="714" y="1249"/>
                  </a:lnTo>
                  <a:lnTo>
                    <a:pt x="724" y="1249"/>
                  </a:lnTo>
                  <a:lnTo>
                    <a:pt x="733" y="1259"/>
                  </a:lnTo>
                  <a:lnTo>
                    <a:pt x="742" y="1259"/>
                  </a:lnTo>
                  <a:lnTo>
                    <a:pt x="854" y="1083"/>
                  </a:lnTo>
                  <a:lnTo>
                    <a:pt x="900" y="1018"/>
                  </a:lnTo>
                  <a:lnTo>
                    <a:pt x="1076" y="759"/>
                  </a:lnTo>
                  <a:lnTo>
                    <a:pt x="1086" y="749"/>
                  </a:lnTo>
                  <a:lnTo>
                    <a:pt x="1095" y="740"/>
                  </a:lnTo>
                  <a:lnTo>
                    <a:pt x="1095" y="731"/>
                  </a:lnTo>
                  <a:lnTo>
                    <a:pt x="1104" y="722"/>
                  </a:lnTo>
                  <a:lnTo>
                    <a:pt x="1104" y="712"/>
                  </a:lnTo>
                  <a:lnTo>
                    <a:pt x="1113" y="712"/>
                  </a:lnTo>
                  <a:lnTo>
                    <a:pt x="1113" y="703"/>
                  </a:lnTo>
                  <a:lnTo>
                    <a:pt x="1123" y="694"/>
                  </a:lnTo>
                  <a:lnTo>
                    <a:pt x="1132" y="685"/>
                  </a:lnTo>
                  <a:lnTo>
                    <a:pt x="1132" y="675"/>
                  </a:lnTo>
                  <a:lnTo>
                    <a:pt x="1151" y="666"/>
                  </a:lnTo>
                  <a:lnTo>
                    <a:pt x="1169" y="657"/>
                  </a:lnTo>
                  <a:lnTo>
                    <a:pt x="1178" y="648"/>
                  </a:lnTo>
                  <a:lnTo>
                    <a:pt x="1178" y="638"/>
                  </a:lnTo>
                  <a:lnTo>
                    <a:pt x="1188" y="638"/>
                  </a:lnTo>
                  <a:lnTo>
                    <a:pt x="1197" y="629"/>
                  </a:lnTo>
                  <a:lnTo>
                    <a:pt x="1216" y="620"/>
                  </a:lnTo>
                  <a:lnTo>
                    <a:pt x="1225" y="620"/>
                  </a:lnTo>
                  <a:lnTo>
                    <a:pt x="1225" y="611"/>
                  </a:lnTo>
                  <a:lnTo>
                    <a:pt x="1234" y="611"/>
                  </a:lnTo>
                  <a:lnTo>
                    <a:pt x="1243" y="611"/>
                  </a:lnTo>
                  <a:lnTo>
                    <a:pt x="1253" y="601"/>
                  </a:lnTo>
                  <a:lnTo>
                    <a:pt x="1271" y="601"/>
                  </a:lnTo>
                  <a:lnTo>
                    <a:pt x="1281" y="592"/>
                  </a:lnTo>
                  <a:lnTo>
                    <a:pt x="1299" y="583"/>
                  </a:lnTo>
                  <a:lnTo>
                    <a:pt x="1327" y="583"/>
                  </a:lnTo>
                  <a:lnTo>
                    <a:pt x="1336" y="583"/>
                  </a:lnTo>
                  <a:lnTo>
                    <a:pt x="1346" y="583"/>
                  </a:lnTo>
                  <a:lnTo>
                    <a:pt x="1355" y="583"/>
                  </a:lnTo>
                  <a:lnTo>
                    <a:pt x="1364" y="583"/>
                  </a:lnTo>
                  <a:lnTo>
                    <a:pt x="1383" y="574"/>
                  </a:lnTo>
                  <a:lnTo>
                    <a:pt x="1392" y="574"/>
                  </a:lnTo>
                  <a:lnTo>
                    <a:pt x="1401" y="574"/>
                  </a:lnTo>
                  <a:lnTo>
                    <a:pt x="1410" y="574"/>
                  </a:lnTo>
                  <a:lnTo>
                    <a:pt x="1420" y="574"/>
                  </a:lnTo>
                  <a:lnTo>
                    <a:pt x="1429" y="583"/>
                  </a:lnTo>
                  <a:lnTo>
                    <a:pt x="1438" y="583"/>
                  </a:lnTo>
                  <a:lnTo>
                    <a:pt x="1438" y="574"/>
                  </a:lnTo>
                  <a:lnTo>
                    <a:pt x="1438" y="564"/>
                  </a:lnTo>
                  <a:lnTo>
                    <a:pt x="1438" y="555"/>
                  </a:lnTo>
                  <a:lnTo>
                    <a:pt x="1448" y="555"/>
                  </a:lnTo>
                  <a:lnTo>
                    <a:pt x="1448" y="546"/>
                  </a:lnTo>
                  <a:lnTo>
                    <a:pt x="1457" y="546"/>
                  </a:lnTo>
                  <a:lnTo>
                    <a:pt x="1466" y="546"/>
                  </a:lnTo>
                  <a:lnTo>
                    <a:pt x="1466" y="537"/>
                  </a:lnTo>
                  <a:lnTo>
                    <a:pt x="1475" y="537"/>
                  </a:lnTo>
                  <a:lnTo>
                    <a:pt x="1475" y="527"/>
                  </a:lnTo>
                  <a:lnTo>
                    <a:pt x="1485" y="527"/>
                  </a:lnTo>
                  <a:lnTo>
                    <a:pt x="1485" y="518"/>
                  </a:lnTo>
                  <a:lnTo>
                    <a:pt x="1494" y="509"/>
                  </a:lnTo>
                  <a:lnTo>
                    <a:pt x="1503" y="500"/>
                  </a:lnTo>
                  <a:lnTo>
                    <a:pt x="1513" y="490"/>
                  </a:lnTo>
                  <a:lnTo>
                    <a:pt x="1522" y="481"/>
                  </a:lnTo>
                  <a:lnTo>
                    <a:pt x="1531" y="481"/>
                  </a:lnTo>
                  <a:lnTo>
                    <a:pt x="1531" y="472"/>
                  </a:lnTo>
                  <a:lnTo>
                    <a:pt x="1540" y="463"/>
                  </a:lnTo>
                  <a:lnTo>
                    <a:pt x="1550" y="453"/>
                  </a:lnTo>
                  <a:lnTo>
                    <a:pt x="1559" y="453"/>
                  </a:lnTo>
                  <a:lnTo>
                    <a:pt x="1559" y="444"/>
                  </a:lnTo>
                  <a:lnTo>
                    <a:pt x="1568" y="435"/>
                  </a:lnTo>
                  <a:lnTo>
                    <a:pt x="1568" y="426"/>
                  </a:lnTo>
                  <a:lnTo>
                    <a:pt x="1578" y="426"/>
                  </a:lnTo>
                  <a:lnTo>
                    <a:pt x="1578" y="416"/>
                  </a:lnTo>
                  <a:lnTo>
                    <a:pt x="1587" y="416"/>
                  </a:lnTo>
                  <a:lnTo>
                    <a:pt x="1587" y="407"/>
                  </a:lnTo>
                  <a:lnTo>
                    <a:pt x="1605" y="407"/>
                  </a:lnTo>
                  <a:lnTo>
                    <a:pt x="1605" y="398"/>
                  </a:lnTo>
                  <a:lnTo>
                    <a:pt x="1615" y="398"/>
                  </a:lnTo>
                  <a:lnTo>
                    <a:pt x="1615" y="389"/>
                  </a:lnTo>
                  <a:lnTo>
                    <a:pt x="1624" y="379"/>
                  </a:lnTo>
                  <a:lnTo>
                    <a:pt x="1624" y="370"/>
                  </a:lnTo>
                  <a:lnTo>
                    <a:pt x="1615" y="361"/>
                  </a:lnTo>
                  <a:lnTo>
                    <a:pt x="1624" y="351"/>
                  </a:lnTo>
                  <a:lnTo>
                    <a:pt x="1624" y="342"/>
                  </a:lnTo>
                  <a:lnTo>
                    <a:pt x="1624" y="333"/>
                  </a:lnTo>
                  <a:lnTo>
                    <a:pt x="1633" y="324"/>
                  </a:lnTo>
                  <a:lnTo>
                    <a:pt x="1633" y="314"/>
                  </a:lnTo>
                  <a:lnTo>
                    <a:pt x="1633" y="305"/>
                  </a:lnTo>
                  <a:lnTo>
                    <a:pt x="1633" y="296"/>
                  </a:lnTo>
                  <a:lnTo>
                    <a:pt x="1633" y="287"/>
                  </a:lnTo>
                  <a:lnTo>
                    <a:pt x="1633" y="277"/>
                  </a:lnTo>
                  <a:lnTo>
                    <a:pt x="1642" y="277"/>
                  </a:lnTo>
                  <a:lnTo>
                    <a:pt x="1642" y="268"/>
                  </a:lnTo>
                  <a:lnTo>
                    <a:pt x="1642" y="259"/>
                  </a:lnTo>
                  <a:lnTo>
                    <a:pt x="1652" y="259"/>
                  </a:lnTo>
                  <a:lnTo>
                    <a:pt x="1652" y="250"/>
                  </a:lnTo>
                  <a:lnTo>
                    <a:pt x="1652" y="240"/>
                  </a:lnTo>
                  <a:lnTo>
                    <a:pt x="1652" y="231"/>
                  </a:lnTo>
                  <a:lnTo>
                    <a:pt x="1652" y="222"/>
                  </a:lnTo>
                  <a:lnTo>
                    <a:pt x="1652" y="213"/>
                  </a:lnTo>
                  <a:lnTo>
                    <a:pt x="1652" y="203"/>
                  </a:lnTo>
                  <a:lnTo>
                    <a:pt x="1652" y="194"/>
                  </a:lnTo>
                  <a:lnTo>
                    <a:pt x="1652" y="185"/>
                  </a:lnTo>
                  <a:lnTo>
                    <a:pt x="1652" y="166"/>
                  </a:lnTo>
                  <a:lnTo>
                    <a:pt x="1652" y="157"/>
                  </a:lnTo>
                  <a:lnTo>
                    <a:pt x="1652" y="148"/>
                  </a:lnTo>
                  <a:lnTo>
                    <a:pt x="1661" y="148"/>
                  </a:lnTo>
                  <a:lnTo>
                    <a:pt x="1661" y="139"/>
                  </a:lnTo>
                  <a:lnTo>
                    <a:pt x="1670" y="139"/>
                  </a:lnTo>
                  <a:lnTo>
                    <a:pt x="1670" y="129"/>
                  </a:lnTo>
                  <a:lnTo>
                    <a:pt x="1670" y="120"/>
                  </a:lnTo>
                  <a:lnTo>
                    <a:pt x="1670" y="111"/>
                  </a:lnTo>
                  <a:lnTo>
                    <a:pt x="1670" y="102"/>
                  </a:lnTo>
                  <a:lnTo>
                    <a:pt x="1670" y="92"/>
                  </a:lnTo>
                  <a:lnTo>
                    <a:pt x="1680" y="83"/>
                  </a:lnTo>
                  <a:lnTo>
                    <a:pt x="1680" y="74"/>
                  </a:lnTo>
                  <a:lnTo>
                    <a:pt x="1680" y="65"/>
                  </a:lnTo>
                  <a:lnTo>
                    <a:pt x="1689" y="55"/>
                  </a:lnTo>
                  <a:lnTo>
                    <a:pt x="1689" y="46"/>
                  </a:lnTo>
                  <a:lnTo>
                    <a:pt x="1689" y="55"/>
                  </a:lnTo>
                  <a:lnTo>
                    <a:pt x="1698" y="55"/>
                  </a:lnTo>
                  <a:lnTo>
                    <a:pt x="1698" y="46"/>
                  </a:lnTo>
                  <a:lnTo>
                    <a:pt x="1707" y="46"/>
                  </a:lnTo>
                  <a:lnTo>
                    <a:pt x="1707" y="37"/>
                  </a:lnTo>
                  <a:lnTo>
                    <a:pt x="1717" y="37"/>
                  </a:lnTo>
                  <a:lnTo>
                    <a:pt x="1726" y="37"/>
                  </a:lnTo>
                  <a:lnTo>
                    <a:pt x="1726" y="28"/>
                  </a:lnTo>
                  <a:lnTo>
                    <a:pt x="1735" y="28"/>
                  </a:lnTo>
                  <a:lnTo>
                    <a:pt x="1745" y="18"/>
                  </a:lnTo>
                  <a:lnTo>
                    <a:pt x="1745" y="9"/>
                  </a:lnTo>
                  <a:lnTo>
                    <a:pt x="1754" y="9"/>
                  </a:lnTo>
                  <a:lnTo>
                    <a:pt x="1754" y="0"/>
                  </a:lnTo>
                  <a:lnTo>
                    <a:pt x="1763" y="0"/>
                  </a:lnTo>
                  <a:lnTo>
                    <a:pt x="1763" y="9"/>
                  </a:lnTo>
                  <a:lnTo>
                    <a:pt x="1772" y="9"/>
                  </a:lnTo>
                  <a:lnTo>
                    <a:pt x="1772" y="18"/>
                  </a:lnTo>
                  <a:lnTo>
                    <a:pt x="1782" y="18"/>
                  </a:lnTo>
                  <a:lnTo>
                    <a:pt x="1782" y="28"/>
                  </a:lnTo>
                  <a:lnTo>
                    <a:pt x="1782" y="37"/>
                  </a:lnTo>
                  <a:lnTo>
                    <a:pt x="1782" y="46"/>
                  </a:lnTo>
                  <a:lnTo>
                    <a:pt x="1791" y="46"/>
                  </a:lnTo>
                  <a:lnTo>
                    <a:pt x="1800" y="55"/>
                  </a:lnTo>
                  <a:lnTo>
                    <a:pt x="1810" y="55"/>
                  </a:lnTo>
                  <a:lnTo>
                    <a:pt x="1810" y="65"/>
                  </a:lnTo>
                  <a:lnTo>
                    <a:pt x="1819" y="65"/>
                  </a:lnTo>
                  <a:lnTo>
                    <a:pt x="1819" y="74"/>
                  </a:lnTo>
                  <a:lnTo>
                    <a:pt x="1810" y="83"/>
                  </a:lnTo>
                  <a:lnTo>
                    <a:pt x="1810" y="92"/>
                  </a:lnTo>
                  <a:lnTo>
                    <a:pt x="1800" y="92"/>
                  </a:lnTo>
                  <a:lnTo>
                    <a:pt x="1800" y="102"/>
                  </a:lnTo>
                  <a:lnTo>
                    <a:pt x="1800" y="111"/>
                  </a:lnTo>
                  <a:lnTo>
                    <a:pt x="1800" y="120"/>
                  </a:lnTo>
                  <a:lnTo>
                    <a:pt x="1810" y="120"/>
                  </a:lnTo>
                  <a:lnTo>
                    <a:pt x="1810" y="129"/>
                  </a:lnTo>
                  <a:lnTo>
                    <a:pt x="1810" y="139"/>
                  </a:lnTo>
                  <a:lnTo>
                    <a:pt x="1810" y="148"/>
                  </a:lnTo>
                  <a:lnTo>
                    <a:pt x="1819" y="157"/>
                  </a:lnTo>
                  <a:lnTo>
                    <a:pt x="1819" y="166"/>
                  </a:lnTo>
                  <a:lnTo>
                    <a:pt x="1819" y="176"/>
                  </a:lnTo>
                  <a:lnTo>
                    <a:pt x="1828" y="185"/>
                  </a:lnTo>
                  <a:lnTo>
                    <a:pt x="1828" y="194"/>
                  </a:lnTo>
                  <a:lnTo>
                    <a:pt x="1828" y="203"/>
                  </a:lnTo>
                  <a:lnTo>
                    <a:pt x="1837" y="203"/>
                  </a:lnTo>
                  <a:lnTo>
                    <a:pt x="1837" y="213"/>
                  </a:lnTo>
                  <a:lnTo>
                    <a:pt x="1837" y="222"/>
                  </a:lnTo>
                  <a:lnTo>
                    <a:pt x="1847" y="222"/>
                  </a:lnTo>
                  <a:lnTo>
                    <a:pt x="1847" y="231"/>
                  </a:lnTo>
                  <a:lnTo>
                    <a:pt x="1856" y="231"/>
                  </a:lnTo>
                  <a:lnTo>
                    <a:pt x="1856" y="240"/>
                  </a:lnTo>
                  <a:lnTo>
                    <a:pt x="1865" y="250"/>
                  </a:lnTo>
                  <a:lnTo>
                    <a:pt x="1865" y="259"/>
                  </a:lnTo>
                  <a:lnTo>
                    <a:pt x="1874" y="259"/>
                  </a:lnTo>
                  <a:lnTo>
                    <a:pt x="1874" y="250"/>
                  </a:lnTo>
                  <a:lnTo>
                    <a:pt x="1874" y="240"/>
                  </a:lnTo>
                  <a:lnTo>
                    <a:pt x="1884" y="240"/>
                  </a:lnTo>
                  <a:lnTo>
                    <a:pt x="1884" y="231"/>
                  </a:lnTo>
                  <a:lnTo>
                    <a:pt x="1893" y="231"/>
                  </a:lnTo>
                  <a:lnTo>
                    <a:pt x="1902" y="231"/>
                  </a:lnTo>
                  <a:lnTo>
                    <a:pt x="1912" y="231"/>
                  </a:lnTo>
                  <a:lnTo>
                    <a:pt x="1912" y="240"/>
                  </a:lnTo>
                  <a:lnTo>
                    <a:pt x="1921" y="240"/>
                  </a:lnTo>
                  <a:lnTo>
                    <a:pt x="1921" y="250"/>
                  </a:lnTo>
                  <a:lnTo>
                    <a:pt x="1930" y="250"/>
                  </a:lnTo>
                  <a:lnTo>
                    <a:pt x="1939" y="250"/>
                  </a:lnTo>
                  <a:lnTo>
                    <a:pt x="1939" y="259"/>
                  </a:lnTo>
                  <a:lnTo>
                    <a:pt x="1949" y="268"/>
                  </a:lnTo>
                  <a:lnTo>
                    <a:pt x="1958" y="277"/>
                  </a:lnTo>
                  <a:lnTo>
                    <a:pt x="1967" y="277"/>
                  </a:lnTo>
                  <a:lnTo>
                    <a:pt x="1977" y="277"/>
                  </a:lnTo>
                  <a:lnTo>
                    <a:pt x="1977" y="287"/>
                  </a:lnTo>
                  <a:lnTo>
                    <a:pt x="1967" y="287"/>
                  </a:lnTo>
                  <a:lnTo>
                    <a:pt x="1967" y="296"/>
                  </a:lnTo>
                  <a:lnTo>
                    <a:pt x="1958" y="296"/>
                  </a:lnTo>
                  <a:lnTo>
                    <a:pt x="1958" y="305"/>
                  </a:lnTo>
                  <a:lnTo>
                    <a:pt x="1949" y="305"/>
                  </a:lnTo>
                  <a:lnTo>
                    <a:pt x="1949" y="314"/>
                  </a:lnTo>
                  <a:lnTo>
                    <a:pt x="1958" y="314"/>
                  </a:lnTo>
                  <a:lnTo>
                    <a:pt x="1967" y="324"/>
                  </a:lnTo>
                  <a:lnTo>
                    <a:pt x="1977" y="324"/>
                  </a:lnTo>
                  <a:lnTo>
                    <a:pt x="1977" y="333"/>
                  </a:lnTo>
                  <a:lnTo>
                    <a:pt x="1967" y="333"/>
                  </a:lnTo>
                  <a:lnTo>
                    <a:pt x="1977" y="333"/>
                  </a:lnTo>
                  <a:lnTo>
                    <a:pt x="1977" y="342"/>
                  </a:lnTo>
                  <a:lnTo>
                    <a:pt x="1986" y="342"/>
                  </a:lnTo>
                  <a:lnTo>
                    <a:pt x="1995" y="351"/>
                  </a:lnTo>
                  <a:lnTo>
                    <a:pt x="2004" y="351"/>
                  </a:lnTo>
                  <a:lnTo>
                    <a:pt x="2004" y="361"/>
                  </a:lnTo>
                  <a:lnTo>
                    <a:pt x="2014" y="361"/>
                  </a:lnTo>
                  <a:lnTo>
                    <a:pt x="2014" y="370"/>
                  </a:lnTo>
                  <a:lnTo>
                    <a:pt x="2004" y="370"/>
                  </a:lnTo>
                  <a:lnTo>
                    <a:pt x="2004" y="379"/>
                  </a:lnTo>
                  <a:lnTo>
                    <a:pt x="2004" y="389"/>
                  </a:lnTo>
                  <a:lnTo>
                    <a:pt x="2004" y="398"/>
                  </a:lnTo>
                  <a:lnTo>
                    <a:pt x="2004" y="407"/>
                  </a:lnTo>
                  <a:lnTo>
                    <a:pt x="2004" y="416"/>
                  </a:lnTo>
                  <a:lnTo>
                    <a:pt x="1995" y="416"/>
                  </a:lnTo>
                  <a:lnTo>
                    <a:pt x="1995" y="426"/>
                  </a:lnTo>
                  <a:lnTo>
                    <a:pt x="1986" y="426"/>
                  </a:lnTo>
                  <a:lnTo>
                    <a:pt x="1986" y="435"/>
                  </a:lnTo>
                  <a:lnTo>
                    <a:pt x="1986" y="444"/>
                  </a:lnTo>
                  <a:lnTo>
                    <a:pt x="1977" y="444"/>
                  </a:lnTo>
                  <a:lnTo>
                    <a:pt x="1977" y="453"/>
                  </a:lnTo>
                  <a:lnTo>
                    <a:pt x="1977" y="463"/>
                  </a:lnTo>
                  <a:lnTo>
                    <a:pt x="1977" y="472"/>
                  </a:lnTo>
                  <a:lnTo>
                    <a:pt x="1977" y="481"/>
                  </a:lnTo>
                  <a:lnTo>
                    <a:pt x="1977" y="490"/>
                  </a:lnTo>
                  <a:lnTo>
                    <a:pt x="1977" y="500"/>
                  </a:lnTo>
                  <a:lnTo>
                    <a:pt x="1986" y="500"/>
                  </a:lnTo>
                  <a:lnTo>
                    <a:pt x="1995" y="500"/>
                  </a:lnTo>
                  <a:lnTo>
                    <a:pt x="2004" y="500"/>
                  </a:lnTo>
                  <a:lnTo>
                    <a:pt x="2014" y="500"/>
                  </a:lnTo>
                  <a:lnTo>
                    <a:pt x="2014" y="509"/>
                  </a:lnTo>
                  <a:lnTo>
                    <a:pt x="2023" y="509"/>
                  </a:lnTo>
                  <a:lnTo>
                    <a:pt x="2032" y="509"/>
                  </a:lnTo>
                  <a:lnTo>
                    <a:pt x="2032" y="518"/>
                  </a:lnTo>
                  <a:lnTo>
                    <a:pt x="2042" y="518"/>
                  </a:lnTo>
                  <a:lnTo>
                    <a:pt x="2051" y="518"/>
                  </a:lnTo>
                  <a:lnTo>
                    <a:pt x="2060" y="518"/>
                  </a:lnTo>
                  <a:lnTo>
                    <a:pt x="2060" y="509"/>
                  </a:lnTo>
                  <a:lnTo>
                    <a:pt x="2069" y="509"/>
                  </a:lnTo>
                  <a:lnTo>
                    <a:pt x="2069" y="500"/>
                  </a:lnTo>
                  <a:lnTo>
                    <a:pt x="2079" y="500"/>
                  </a:lnTo>
                  <a:lnTo>
                    <a:pt x="2088" y="500"/>
                  </a:lnTo>
                  <a:lnTo>
                    <a:pt x="2088" y="490"/>
                  </a:lnTo>
                  <a:lnTo>
                    <a:pt x="2097" y="481"/>
                  </a:lnTo>
                  <a:lnTo>
                    <a:pt x="2097" y="472"/>
                  </a:lnTo>
                  <a:lnTo>
                    <a:pt x="2106" y="472"/>
                  </a:lnTo>
                  <a:lnTo>
                    <a:pt x="2116" y="472"/>
                  </a:lnTo>
                  <a:lnTo>
                    <a:pt x="2116" y="463"/>
                  </a:lnTo>
                  <a:lnTo>
                    <a:pt x="2125" y="463"/>
                  </a:lnTo>
                  <a:lnTo>
                    <a:pt x="2125" y="453"/>
                  </a:lnTo>
                  <a:lnTo>
                    <a:pt x="2134" y="453"/>
                  </a:lnTo>
                  <a:lnTo>
                    <a:pt x="2134" y="444"/>
                  </a:lnTo>
                  <a:lnTo>
                    <a:pt x="2144" y="444"/>
                  </a:lnTo>
                  <a:lnTo>
                    <a:pt x="2144" y="453"/>
                  </a:lnTo>
                  <a:lnTo>
                    <a:pt x="2144" y="463"/>
                  </a:lnTo>
                  <a:lnTo>
                    <a:pt x="2144" y="472"/>
                  </a:lnTo>
                  <a:lnTo>
                    <a:pt x="2144" y="481"/>
                  </a:lnTo>
                  <a:lnTo>
                    <a:pt x="2134" y="481"/>
                  </a:lnTo>
                  <a:lnTo>
                    <a:pt x="2134" y="490"/>
                  </a:lnTo>
                  <a:lnTo>
                    <a:pt x="2125" y="490"/>
                  </a:lnTo>
                  <a:lnTo>
                    <a:pt x="2134" y="490"/>
                  </a:lnTo>
                  <a:lnTo>
                    <a:pt x="2134" y="500"/>
                  </a:lnTo>
                  <a:lnTo>
                    <a:pt x="2134" y="509"/>
                  </a:lnTo>
                  <a:lnTo>
                    <a:pt x="2134" y="518"/>
                  </a:lnTo>
                  <a:lnTo>
                    <a:pt x="2125" y="518"/>
                  </a:lnTo>
                  <a:lnTo>
                    <a:pt x="2125" y="527"/>
                  </a:lnTo>
                  <a:lnTo>
                    <a:pt x="2125" y="537"/>
                  </a:lnTo>
                  <a:lnTo>
                    <a:pt x="2134" y="537"/>
                  </a:lnTo>
                  <a:lnTo>
                    <a:pt x="2134" y="546"/>
                  </a:lnTo>
                  <a:lnTo>
                    <a:pt x="2134" y="555"/>
                  </a:lnTo>
                  <a:lnTo>
                    <a:pt x="2134" y="564"/>
                  </a:lnTo>
                  <a:lnTo>
                    <a:pt x="2134" y="574"/>
                  </a:lnTo>
                  <a:lnTo>
                    <a:pt x="2144" y="574"/>
                  </a:lnTo>
                  <a:lnTo>
                    <a:pt x="2153" y="574"/>
                  </a:lnTo>
                  <a:lnTo>
                    <a:pt x="2153" y="583"/>
                  </a:lnTo>
                  <a:lnTo>
                    <a:pt x="2153" y="592"/>
                  </a:lnTo>
                  <a:lnTo>
                    <a:pt x="2162" y="592"/>
                  </a:lnTo>
                  <a:lnTo>
                    <a:pt x="2153" y="592"/>
                  </a:lnTo>
                  <a:lnTo>
                    <a:pt x="2153" y="601"/>
                  </a:lnTo>
                  <a:lnTo>
                    <a:pt x="2162" y="611"/>
                  </a:lnTo>
                  <a:lnTo>
                    <a:pt x="2162" y="620"/>
                  </a:lnTo>
                  <a:lnTo>
                    <a:pt x="2162" y="629"/>
                  </a:lnTo>
                  <a:lnTo>
                    <a:pt x="2171" y="638"/>
                  </a:lnTo>
                  <a:lnTo>
                    <a:pt x="2171" y="648"/>
                  </a:lnTo>
                  <a:lnTo>
                    <a:pt x="2171" y="638"/>
                  </a:lnTo>
                  <a:lnTo>
                    <a:pt x="2181" y="638"/>
                  </a:lnTo>
                  <a:lnTo>
                    <a:pt x="2190" y="638"/>
                  </a:lnTo>
                  <a:lnTo>
                    <a:pt x="2190" y="648"/>
                  </a:lnTo>
                  <a:lnTo>
                    <a:pt x="2199" y="648"/>
                  </a:lnTo>
                  <a:lnTo>
                    <a:pt x="2199" y="638"/>
                  </a:lnTo>
                  <a:lnTo>
                    <a:pt x="2209" y="638"/>
                  </a:lnTo>
                  <a:lnTo>
                    <a:pt x="2218" y="638"/>
                  </a:lnTo>
                  <a:lnTo>
                    <a:pt x="2227" y="638"/>
                  </a:lnTo>
                  <a:lnTo>
                    <a:pt x="2236" y="638"/>
                  </a:lnTo>
                  <a:lnTo>
                    <a:pt x="2236" y="648"/>
                  </a:lnTo>
                  <a:lnTo>
                    <a:pt x="2236" y="638"/>
                  </a:lnTo>
                  <a:lnTo>
                    <a:pt x="2246" y="638"/>
                  </a:lnTo>
                  <a:lnTo>
                    <a:pt x="2246" y="629"/>
                  </a:lnTo>
                  <a:lnTo>
                    <a:pt x="2255" y="629"/>
                  </a:lnTo>
                  <a:lnTo>
                    <a:pt x="2255" y="620"/>
                  </a:lnTo>
                  <a:lnTo>
                    <a:pt x="2264" y="620"/>
                  </a:lnTo>
                  <a:lnTo>
                    <a:pt x="2274" y="620"/>
                  </a:lnTo>
                  <a:lnTo>
                    <a:pt x="2274" y="611"/>
                  </a:lnTo>
                  <a:lnTo>
                    <a:pt x="2283" y="611"/>
                  </a:lnTo>
                  <a:lnTo>
                    <a:pt x="2292" y="611"/>
                  </a:lnTo>
                  <a:lnTo>
                    <a:pt x="2292" y="620"/>
                  </a:lnTo>
                  <a:lnTo>
                    <a:pt x="2301" y="620"/>
                  </a:lnTo>
                  <a:lnTo>
                    <a:pt x="2301" y="611"/>
                  </a:lnTo>
                  <a:lnTo>
                    <a:pt x="2311" y="611"/>
                  </a:lnTo>
                  <a:lnTo>
                    <a:pt x="2311" y="620"/>
                  </a:lnTo>
                  <a:lnTo>
                    <a:pt x="2320" y="611"/>
                  </a:lnTo>
                  <a:lnTo>
                    <a:pt x="2329" y="611"/>
                  </a:lnTo>
                  <a:lnTo>
                    <a:pt x="2329" y="620"/>
                  </a:lnTo>
                  <a:lnTo>
                    <a:pt x="2338" y="620"/>
                  </a:lnTo>
                  <a:lnTo>
                    <a:pt x="2348" y="629"/>
                  </a:lnTo>
                  <a:lnTo>
                    <a:pt x="2357" y="629"/>
                  </a:lnTo>
                  <a:lnTo>
                    <a:pt x="2366" y="638"/>
                  </a:lnTo>
                  <a:lnTo>
                    <a:pt x="2366" y="648"/>
                  </a:lnTo>
                  <a:lnTo>
                    <a:pt x="2366" y="657"/>
                  </a:lnTo>
                  <a:lnTo>
                    <a:pt x="2376" y="657"/>
                  </a:lnTo>
                  <a:lnTo>
                    <a:pt x="2385" y="657"/>
                  </a:lnTo>
                  <a:lnTo>
                    <a:pt x="2394" y="657"/>
                  </a:lnTo>
                  <a:lnTo>
                    <a:pt x="2394" y="666"/>
                  </a:lnTo>
                  <a:lnTo>
                    <a:pt x="2403" y="666"/>
                  </a:lnTo>
                  <a:lnTo>
                    <a:pt x="2413" y="675"/>
                  </a:lnTo>
                  <a:lnTo>
                    <a:pt x="2422" y="685"/>
                  </a:lnTo>
                  <a:lnTo>
                    <a:pt x="2431" y="685"/>
                  </a:lnTo>
                  <a:lnTo>
                    <a:pt x="2441" y="675"/>
                  </a:lnTo>
                  <a:lnTo>
                    <a:pt x="2450" y="666"/>
                  </a:lnTo>
                  <a:lnTo>
                    <a:pt x="2459" y="657"/>
                  </a:lnTo>
                  <a:lnTo>
                    <a:pt x="2468" y="657"/>
                  </a:lnTo>
                  <a:lnTo>
                    <a:pt x="2478" y="648"/>
                  </a:lnTo>
                  <a:lnTo>
                    <a:pt x="2487" y="648"/>
                  </a:lnTo>
                  <a:lnTo>
                    <a:pt x="2496" y="648"/>
                  </a:lnTo>
                  <a:lnTo>
                    <a:pt x="2496" y="638"/>
                  </a:lnTo>
                  <a:lnTo>
                    <a:pt x="2506" y="638"/>
                  </a:lnTo>
                  <a:lnTo>
                    <a:pt x="2506" y="629"/>
                  </a:lnTo>
                  <a:lnTo>
                    <a:pt x="2506" y="620"/>
                  </a:lnTo>
                  <a:lnTo>
                    <a:pt x="2515" y="620"/>
                  </a:lnTo>
                  <a:lnTo>
                    <a:pt x="2515" y="611"/>
                  </a:lnTo>
                  <a:lnTo>
                    <a:pt x="2524" y="601"/>
                  </a:lnTo>
                  <a:lnTo>
                    <a:pt x="2533" y="592"/>
                  </a:lnTo>
                  <a:lnTo>
                    <a:pt x="2543" y="583"/>
                  </a:lnTo>
                  <a:lnTo>
                    <a:pt x="2543" y="574"/>
                  </a:lnTo>
                  <a:lnTo>
                    <a:pt x="2543" y="564"/>
                  </a:lnTo>
                  <a:lnTo>
                    <a:pt x="2533" y="564"/>
                  </a:lnTo>
                  <a:lnTo>
                    <a:pt x="2533" y="555"/>
                  </a:lnTo>
                  <a:lnTo>
                    <a:pt x="2524" y="555"/>
                  </a:lnTo>
                  <a:lnTo>
                    <a:pt x="2524" y="546"/>
                  </a:lnTo>
                  <a:lnTo>
                    <a:pt x="2524" y="537"/>
                  </a:lnTo>
                  <a:lnTo>
                    <a:pt x="2515" y="537"/>
                  </a:lnTo>
                  <a:lnTo>
                    <a:pt x="2515" y="527"/>
                  </a:lnTo>
                  <a:lnTo>
                    <a:pt x="2524" y="527"/>
                  </a:lnTo>
                  <a:lnTo>
                    <a:pt x="2524" y="518"/>
                  </a:lnTo>
                  <a:lnTo>
                    <a:pt x="2515" y="518"/>
                  </a:lnTo>
                  <a:lnTo>
                    <a:pt x="2515" y="509"/>
                  </a:lnTo>
                  <a:lnTo>
                    <a:pt x="2506" y="509"/>
                  </a:lnTo>
                  <a:lnTo>
                    <a:pt x="2506" y="500"/>
                  </a:lnTo>
                  <a:lnTo>
                    <a:pt x="2496" y="500"/>
                  </a:lnTo>
                  <a:lnTo>
                    <a:pt x="2496" y="490"/>
                  </a:lnTo>
                  <a:lnTo>
                    <a:pt x="2496" y="481"/>
                  </a:lnTo>
                  <a:lnTo>
                    <a:pt x="2487" y="481"/>
                  </a:lnTo>
                  <a:lnTo>
                    <a:pt x="2487" y="472"/>
                  </a:lnTo>
                  <a:lnTo>
                    <a:pt x="2487" y="463"/>
                  </a:lnTo>
                  <a:lnTo>
                    <a:pt x="2487" y="453"/>
                  </a:lnTo>
                  <a:lnTo>
                    <a:pt x="2487" y="444"/>
                  </a:lnTo>
                  <a:lnTo>
                    <a:pt x="2478" y="444"/>
                  </a:lnTo>
                  <a:lnTo>
                    <a:pt x="2468" y="435"/>
                  </a:lnTo>
                  <a:lnTo>
                    <a:pt x="2468" y="426"/>
                  </a:lnTo>
                  <a:lnTo>
                    <a:pt x="2468" y="416"/>
                  </a:lnTo>
                  <a:lnTo>
                    <a:pt x="2459" y="416"/>
                  </a:lnTo>
                  <a:lnTo>
                    <a:pt x="2459" y="407"/>
                  </a:lnTo>
                  <a:lnTo>
                    <a:pt x="2459" y="398"/>
                  </a:lnTo>
                  <a:lnTo>
                    <a:pt x="2459" y="389"/>
                  </a:lnTo>
                  <a:lnTo>
                    <a:pt x="2450" y="389"/>
                  </a:lnTo>
                  <a:lnTo>
                    <a:pt x="2450" y="379"/>
                  </a:lnTo>
                  <a:lnTo>
                    <a:pt x="2459" y="379"/>
                  </a:lnTo>
                  <a:lnTo>
                    <a:pt x="2450" y="379"/>
                  </a:lnTo>
                  <a:lnTo>
                    <a:pt x="2459" y="379"/>
                  </a:lnTo>
                  <a:lnTo>
                    <a:pt x="2459" y="370"/>
                  </a:lnTo>
                  <a:lnTo>
                    <a:pt x="2459" y="361"/>
                  </a:lnTo>
                  <a:lnTo>
                    <a:pt x="2459" y="351"/>
                  </a:lnTo>
                  <a:lnTo>
                    <a:pt x="2459" y="342"/>
                  </a:lnTo>
                  <a:lnTo>
                    <a:pt x="2459" y="333"/>
                  </a:lnTo>
                  <a:lnTo>
                    <a:pt x="2459" y="324"/>
                  </a:lnTo>
                  <a:lnTo>
                    <a:pt x="2459" y="314"/>
                  </a:lnTo>
                  <a:lnTo>
                    <a:pt x="2459" y="305"/>
                  </a:lnTo>
                  <a:lnTo>
                    <a:pt x="2468" y="305"/>
                  </a:lnTo>
                  <a:lnTo>
                    <a:pt x="2468" y="296"/>
                  </a:lnTo>
                  <a:lnTo>
                    <a:pt x="2468" y="287"/>
                  </a:lnTo>
                  <a:lnTo>
                    <a:pt x="2478" y="287"/>
                  </a:lnTo>
                  <a:lnTo>
                    <a:pt x="2478" y="277"/>
                  </a:lnTo>
                  <a:lnTo>
                    <a:pt x="2478" y="268"/>
                  </a:lnTo>
                  <a:lnTo>
                    <a:pt x="2478" y="259"/>
                  </a:lnTo>
                  <a:lnTo>
                    <a:pt x="2478" y="250"/>
                  </a:lnTo>
                  <a:lnTo>
                    <a:pt x="2478" y="240"/>
                  </a:lnTo>
                  <a:lnTo>
                    <a:pt x="2487" y="231"/>
                  </a:lnTo>
                  <a:lnTo>
                    <a:pt x="2487" y="222"/>
                  </a:lnTo>
                  <a:lnTo>
                    <a:pt x="2478" y="222"/>
                  </a:lnTo>
                  <a:lnTo>
                    <a:pt x="2478" y="213"/>
                  </a:lnTo>
                  <a:lnTo>
                    <a:pt x="2487" y="213"/>
                  </a:lnTo>
                  <a:lnTo>
                    <a:pt x="2487" y="203"/>
                  </a:lnTo>
                  <a:lnTo>
                    <a:pt x="2487" y="194"/>
                  </a:lnTo>
                  <a:lnTo>
                    <a:pt x="2487" y="185"/>
                  </a:lnTo>
                  <a:lnTo>
                    <a:pt x="2487" y="176"/>
                  </a:lnTo>
                  <a:lnTo>
                    <a:pt x="2496" y="176"/>
                  </a:lnTo>
                  <a:lnTo>
                    <a:pt x="2496" y="166"/>
                  </a:lnTo>
                  <a:lnTo>
                    <a:pt x="2487" y="166"/>
                  </a:lnTo>
                  <a:lnTo>
                    <a:pt x="2487" y="157"/>
                  </a:lnTo>
                  <a:lnTo>
                    <a:pt x="2478" y="157"/>
                  </a:lnTo>
                  <a:lnTo>
                    <a:pt x="2478" y="148"/>
                  </a:lnTo>
                  <a:lnTo>
                    <a:pt x="2487" y="148"/>
                  </a:lnTo>
                  <a:lnTo>
                    <a:pt x="2487" y="139"/>
                  </a:lnTo>
                  <a:lnTo>
                    <a:pt x="2478" y="120"/>
                  </a:lnTo>
                  <a:lnTo>
                    <a:pt x="2478" y="111"/>
                  </a:lnTo>
                  <a:lnTo>
                    <a:pt x="2468" y="111"/>
                  </a:lnTo>
                  <a:lnTo>
                    <a:pt x="2468" y="102"/>
                  </a:lnTo>
                  <a:lnTo>
                    <a:pt x="2459" y="102"/>
                  </a:lnTo>
                  <a:lnTo>
                    <a:pt x="2468" y="92"/>
                  </a:lnTo>
                  <a:lnTo>
                    <a:pt x="2459" y="92"/>
                  </a:lnTo>
                  <a:lnTo>
                    <a:pt x="2459" y="83"/>
                  </a:lnTo>
                  <a:lnTo>
                    <a:pt x="2459" y="74"/>
                  </a:lnTo>
                  <a:lnTo>
                    <a:pt x="2450" y="65"/>
                  </a:lnTo>
                </a:path>
              </a:pathLst>
            </a:cu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10" name="Freeform 17"/>
            <p:cNvSpPr>
              <a:spLocks/>
            </p:cNvSpPr>
            <p:nvPr/>
          </p:nvSpPr>
          <p:spPr bwMode="auto">
            <a:xfrm>
              <a:off x="1480" y="471"/>
              <a:ext cx="1429" cy="2390"/>
            </a:xfrm>
            <a:custGeom>
              <a:avLst/>
              <a:gdLst/>
              <a:ahLst/>
              <a:cxnLst>
                <a:cxn ang="0">
                  <a:pos x="1327" y="297"/>
                </a:cxn>
                <a:cxn ang="0">
                  <a:pos x="1373" y="232"/>
                </a:cxn>
                <a:cxn ang="0">
                  <a:pos x="1429" y="158"/>
                </a:cxn>
                <a:cxn ang="0">
                  <a:pos x="1373" y="186"/>
                </a:cxn>
                <a:cxn ang="0">
                  <a:pos x="1336" y="176"/>
                </a:cxn>
                <a:cxn ang="0">
                  <a:pos x="1281" y="167"/>
                </a:cxn>
                <a:cxn ang="0">
                  <a:pos x="1244" y="56"/>
                </a:cxn>
                <a:cxn ang="0">
                  <a:pos x="1206" y="28"/>
                </a:cxn>
                <a:cxn ang="0">
                  <a:pos x="1151" y="10"/>
                </a:cxn>
                <a:cxn ang="0">
                  <a:pos x="1114" y="65"/>
                </a:cxn>
                <a:cxn ang="0">
                  <a:pos x="1086" y="121"/>
                </a:cxn>
                <a:cxn ang="0">
                  <a:pos x="1039" y="167"/>
                </a:cxn>
                <a:cxn ang="0">
                  <a:pos x="1002" y="204"/>
                </a:cxn>
                <a:cxn ang="0">
                  <a:pos x="937" y="195"/>
                </a:cxn>
                <a:cxn ang="0">
                  <a:pos x="872" y="149"/>
                </a:cxn>
                <a:cxn ang="0">
                  <a:pos x="807" y="130"/>
                </a:cxn>
                <a:cxn ang="0">
                  <a:pos x="752" y="139"/>
                </a:cxn>
                <a:cxn ang="0">
                  <a:pos x="668" y="149"/>
                </a:cxn>
                <a:cxn ang="0">
                  <a:pos x="594" y="139"/>
                </a:cxn>
                <a:cxn ang="0">
                  <a:pos x="529" y="130"/>
                </a:cxn>
                <a:cxn ang="0">
                  <a:pos x="501" y="84"/>
                </a:cxn>
                <a:cxn ang="0">
                  <a:pos x="445" y="47"/>
                </a:cxn>
                <a:cxn ang="0">
                  <a:pos x="399" y="19"/>
                </a:cxn>
                <a:cxn ang="0">
                  <a:pos x="343" y="47"/>
                </a:cxn>
                <a:cxn ang="0">
                  <a:pos x="288" y="111"/>
                </a:cxn>
                <a:cxn ang="0">
                  <a:pos x="232" y="167"/>
                </a:cxn>
                <a:cxn ang="0">
                  <a:pos x="167" y="213"/>
                </a:cxn>
                <a:cxn ang="0">
                  <a:pos x="111" y="260"/>
                </a:cxn>
                <a:cxn ang="0">
                  <a:pos x="102" y="343"/>
                </a:cxn>
                <a:cxn ang="0">
                  <a:pos x="102" y="435"/>
                </a:cxn>
                <a:cxn ang="0">
                  <a:pos x="74" y="500"/>
                </a:cxn>
                <a:cxn ang="0">
                  <a:pos x="37" y="556"/>
                </a:cxn>
                <a:cxn ang="0">
                  <a:pos x="46" y="593"/>
                </a:cxn>
                <a:cxn ang="0">
                  <a:pos x="74" y="685"/>
                </a:cxn>
                <a:cxn ang="0">
                  <a:pos x="37" y="750"/>
                </a:cxn>
                <a:cxn ang="0">
                  <a:pos x="19" y="824"/>
                </a:cxn>
                <a:cxn ang="0">
                  <a:pos x="37" y="898"/>
                </a:cxn>
                <a:cxn ang="0">
                  <a:pos x="130" y="1000"/>
                </a:cxn>
                <a:cxn ang="0">
                  <a:pos x="213" y="1102"/>
                </a:cxn>
                <a:cxn ang="0">
                  <a:pos x="278" y="1185"/>
                </a:cxn>
                <a:cxn ang="0">
                  <a:pos x="353" y="1269"/>
                </a:cxn>
                <a:cxn ang="0">
                  <a:pos x="381" y="1361"/>
                </a:cxn>
                <a:cxn ang="0">
                  <a:pos x="343" y="1407"/>
                </a:cxn>
                <a:cxn ang="0">
                  <a:pos x="288" y="1407"/>
                </a:cxn>
                <a:cxn ang="0">
                  <a:pos x="223" y="1407"/>
                </a:cxn>
                <a:cxn ang="0">
                  <a:pos x="213" y="1481"/>
                </a:cxn>
                <a:cxn ang="0">
                  <a:pos x="223" y="1546"/>
                </a:cxn>
                <a:cxn ang="0">
                  <a:pos x="186" y="1592"/>
                </a:cxn>
                <a:cxn ang="0">
                  <a:pos x="232" y="1639"/>
                </a:cxn>
                <a:cxn ang="0">
                  <a:pos x="288" y="1694"/>
                </a:cxn>
                <a:cxn ang="0">
                  <a:pos x="334" y="1731"/>
                </a:cxn>
                <a:cxn ang="0">
                  <a:pos x="418" y="1787"/>
                </a:cxn>
                <a:cxn ang="0">
                  <a:pos x="473" y="1842"/>
                </a:cxn>
                <a:cxn ang="0">
                  <a:pos x="538" y="1898"/>
                </a:cxn>
                <a:cxn ang="0">
                  <a:pos x="594" y="1991"/>
                </a:cxn>
                <a:cxn ang="0">
                  <a:pos x="631" y="2065"/>
                </a:cxn>
                <a:cxn ang="0">
                  <a:pos x="659" y="2157"/>
                </a:cxn>
                <a:cxn ang="0">
                  <a:pos x="677" y="2240"/>
                </a:cxn>
                <a:cxn ang="0">
                  <a:pos x="668" y="2324"/>
                </a:cxn>
              </a:cxnLst>
              <a:rect l="0" t="0" r="r" b="b"/>
              <a:pathLst>
                <a:path w="1429" h="2389">
                  <a:moveTo>
                    <a:pt x="1281" y="334"/>
                  </a:moveTo>
                  <a:lnTo>
                    <a:pt x="1290" y="334"/>
                  </a:lnTo>
                  <a:lnTo>
                    <a:pt x="1290" y="324"/>
                  </a:lnTo>
                  <a:lnTo>
                    <a:pt x="1299" y="324"/>
                  </a:lnTo>
                  <a:lnTo>
                    <a:pt x="1299" y="315"/>
                  </a:lnTo>
                  <a:lnTo>
                    <a:pt x="1309" y="315"/>
                  </a:lnTo>
                  <a:lnTo>
                    <a:pt x="1309" y="306"/>
                  </a:lnTo>
                  <a:lnTo>
                    <a:pt x="1318" y="306"/>
                  </a:lnTo>
                  <a:lnTo>
                    <a:pt x="1318" y="297"/>
                  </a:lnTo>
                  <a:lnTo>
                    <a:pt x="1327" y="297"/>
                  </a:lnTo>
                  <a:lnTo>
                    <a:pt x="1336" y="297"/>
                  </a:lnTo>
                  <a:lnTo>
                    <a:pt x="1336" y="287"/>
                  </a:lnTo>
                  <a:lnTo>
                    <a:pt x="1346" y="278"/>
                  </a:lnTo>
                  <a:lnTo>
                    <a:pt x="1355" y="278"/>
                  </a:lnTo>
                  <a:lnTo>
                    <a:pt x="1355" y="269"/>
                  </a:lnTo>
                  <a:lnTo>
                    <a:pt x="1355" y="260"/>
                  </a:lnTo>
                  <a:lnTo>
                    <a:pt x="1364" y="250"/>
                  </a:lnTo>
                  <a:lnTo>
                    <a:pt x="1373" y="250"/>
                  </a:lnTo>
                  <a:lnTo>
                    <a:pt x="1373" y="241"/>
                  </a:lnTo>
                  <a:lnTo>
                    <a:pt x="1373" y="232"/>
                  </a:lnTo>
                  <a:lnTo>
                    <a:pt x="1383" y="232"/>
                  </a:lnTo>
                  <a:lnTo>
                    <a:pt x="1392" y="223"/>
                  </a:lnTo>
                  <a:lnTo>
                    <a:pt x="1392" y="213"/>
                  </a:lnTo>
                  <a:lnTo>
                    <a:pt x="1401" y="213"/>
                  </a:lnTo>
                  <a:lnTo>
                    <a:pt x="1401" y="204"/>
                  </a:lnTo>
                  <a:lnTo>
                    <a:pt x="1411" y="195"/>
                  </a:lnTo>
                  <a:lnTo>
                    <a:pt x="1420" y="186"/>
                  </a:lnTo>
                  <a:lnTo>
                    <a:pt x="1429" y="176"/>
                  </a:lnTo>
                  <a:lnTo>
                    <a:pt x="1429" y="167"/>
                  </a:lnTo>
                  <a:lnTo>
                    <a:pt x="1429" y="158"/>
                  </a:lnTo>
                  <a:lnTo>
                    <a:pt x="1429" y="167"/>
                  </a:lnTo>
                  <a:lnTo>
                    <a:pt x="1420" y="167"/>
                  </a:lnTo>
                  <a:lnTo>
                    <a:pt x="1420" y="176"/>
                  </a:lnTo>
                  <a:lnTo>
                    <a:pt x="1411" y="176"/>
                  </a:lnTo>
                  <a:lnTo>
                    <a:pt x="1401" y="186"/>
                  </a:lnTo>
                  <a:lnTo>
                    <a:pt x="1392" y="176"/>
                  </a:lnTo>
                  <a:lnTo>
                    <a:pt x="1383" y="176"/>
                  </a:lnTo>
                  <a:lnTo>
                    <a:pt x="1383" y="186"/>
                  </a:lnTo>
                  <a:lnTo>
                    <a:pt x="1383" y="195"/>
                  </a:lnTo>
                  <a:lnTo>
                    <a:pt x="1373" y="186"/>
                  </a:lnTo>
                  <a:lnTo>
                    <a:pt x="1373" y="195"/>
                  </a:lnTo>
                  <a:lnTo>
                    <a:pt x="1373" y="186"/>
                  </a:lnTo>
                  <a:lnTo>
                    <a:pt x="1364" y="186"/>
                  </a:lnTo>
                  <a:lnTo>
                    <a:pt x="1364" y="176"/>
                  </a:lnTo>
                  <a:lnTo>
                    <a:pt x="1355" y="176"/>
                  </a:lnTo>
                  <a:lnTo>
                    <a:pt x="1355" y="167"/>
                  </a:lnTo>
                  <a:lnTo>
                    <a:pt x="1346" y="158"/>
                  </a:lnTo>
                  <a:lnTo>
                    <a:pt x="1346" y="167"/>
                  </a:lnTo>
                  <a:lnTo>
                    <a:pt x="1336" y="167"/>
                  </a:lnTo>
                  <a:lnTo>
                    <a:pt x="1336" y="176"/>
                  </a:lnTo>
                  <a:lnTo>
                    <a:pt x="1327" y="176"/>
                  </a:lnTo>
                  <a:lnTo>
                    <a:pt x="1327" y="167"/>
                  </a:lnTo>
                  <a:lnTo>
                    <a:pt x="1318" y="167"/>
                  </a:lnTo>
                  <a:lnTo>
                    <a:pt x="1318" y="176"/>
                  </a:lnTo>
                  <a:lnTo>
                    <a:pt x="1309" y="186"/>
                  </a:lnTo>
                  <a:lnTo>
                    <a:pt x="1299" y="186"/>
                  </a:lnTo>
                  <a:lnTo>
                    <a:pt x="1290" y="186"/>
                  </a:lnTo>
                  <a:lnTo>
                    <a:pt x="1281" y="186"/>
                  </a:lnTo>
                  <a:lnTo>
                    <a:pt x="1281" y="176"/>
                  </a:lnTo>
                  <a:lnTo>
                    <a:pt x="1281" y="167"/>
                  </a:lnTo>
                  <a:lnTo>
                    <a:pt x="1271" y="167"/>
                  </a:lnTo>
                  <a:lnTo>
                    <a:pt x="1262" y="158"/>
                  </a:lnTo>
                  <a:lnTo>
                    <a:pt x="1253" y="158"/>
                  </a:lnTo>
                  <a:lnTo>
                    <a:pt x="1253" y="167"/>
                  </a:lnTo>
                  <a:lnTo>
                    <a:pt x="1244" y="167"/>
                  </a:lnTo>
                  <a:lnTo>
                    <a:pt x="1244" y="176"/>
                  </a:lnTo>
                  <a:lnTo>
                    <a:pt x="1234" y="176"/>
                  </a:lnTo>
                  <a:lnTo>
                    <a:pt x="1234" y="65"/>
                  </a:lnTo>
                  <a:lnTo>
                    <a:pt x="1234" y="56"/>
                  </a:lnTo>
                  <a:lnTo>
                    <a:pt x="1244" y="56"/>
                  </a:lnTo>
                  <a:lnTo>
                    <a:pt x="1234" y="56"/>
                  </a:lnTo>
                  <a:lnTo>
                    <a:pt x="1225" y="56"/>
                  </a:lnTo>
                  <a:lnTo>
                    <a:pt x="1225" y="65"/>
                  </a:lnTo>
                  <a:lnTo>
                    <a:pt x="1216" y="65"/>
                  </a:lnTo>
                  <a:lnTo>
                    <a:pt x="1206" y="65"/>
                  </a:lnTo>
                  <a:lnTo>
                    <a:pt x="1216" y="56"/>
                  </a:lnTo>
                  <a:lnTo>
                    <a:pt x="1216" y="47"/>
                  </a:lnTo>
                  <a:lnTo>
                    <a:pt x="1216" y="37"/>
                  </a:lnTo>
                  <a:lnTo>
                    <a:pt x="1206" y="37"/>
                  </a:lnTo>
                  <a:lnTo>
                    <a:pt x="1206" y="28"/>
                  </a:lnTo>
                  <a:lnTo>
                    <a:pt x="1197" y="28"/>
                  </a:lnTo>
                  <a:lnTo>
                    <a:pt x="1197" y="19"/>
                  </a:lnTo>
                  <a:lnTo>
                    <a:pt x="1188" y="19"/>
                  </a:lnTo>
                  <a:lnTo>
                    <a:pt x="1188" y="10"/>
                  </a:lnTo>
                  <a:lnTo>
                    <a:pt x="1188" y="0"/>
                  </a:lnTo>
                  <a:lnTo>
                    <a:pt x="1179" y="0"/>
                  </a:lnTo>
                  <a:lnTo>
                    <a:pt x="1169" y="0"/>
                  </a:lnTo>
                  <a:lnTo>
                    <a:pt x="1169" y="10"/>
                  </a:lnTo>
                  <a:lnTo>
                    <a:pt x="1160" y="10"/>
                  </a:lnTo>
                  <a:lnTo>
                    <a:pt x="1151" y="10"/>
                  </a:lnTo>
                  <a:lnTo>
                    <a:pt x="1151" y="19"/>
                  </a:lnTo>
                  <a:lnTo>
                    <a:pt x="1141" y="19"/>
                  </a:lnTo>
                  <a:lnTo>
                    <a:pt x="1141" y="28"/>
                  </a:lnTo>
                  <a:lnTo>
                    <a:pt x="1132" y="28"/>
                  </a:lnTo>
                  <a:lnTo>
                    <a:pt x="1132" y="37"/>
                  </a:lnTo>
                  <a:lnTo>
                    <a:pt x="1123" y="47"/>
                  </a:lnTo>
                  <a:lnTo>
                    <a:pt x="1132" y="47"/>
                  </a:lnTo>
                  <a:lnTo>
                    <a:pt x="1123" y="56"/>
                  </a:lnTo>
                  <a:lnTo>
                    <a:pt x="1114" y="56"/>
                  </a:lnTo>
                  <a:lnTo>
                    <a:pt x="1114" y="65"/>
                  </a:lnTo>
                  <a:lnTo>
                    <a:pt x="1114" y="74"/>
                  </a:lnTo>
                  <a:lnTo>
                    <a:pt x="1104" y="74"/>
                  </a:lnTo>
                  <a:lnTo>
                    <a:pt x="1104" y="84"/>
                  </a:lnTo>
                  <a:lnTo>
                    <a:pt x="1095" y="84"/>
                  </a:lnTo>
                  <a:lnTo>
                    <a:pt x="1104" y="84"/>
                  </a:lnTo>
                  <a:lnTo>
                    <a:pt x="1104" y="93"/>
                  </a:lnTo>
                  <a:lnTo>
                    <a:pt x="1095" y="93"/>
                  </a:lnTo>
                  <a:lnTo>
                    <a:pt x="1095" y="102"/>
                  </a:lnTo>
                  <a:lnTo>
                    <a:pt x="1086" y="111"/>
                  </a:lnTo>
                  <a:lnTo>
                    <a:pt x="1086" y="121"/>
                  </a:lnTo>
                  <a:lnTo>
                    <a:pt x="1077" y="121"/>
                  </a:lnTo>
                  <a:lnTo>
                    <a:pt x="1077" y="130"/>
                  </a:lnTo>
                  <a:lnTo>
                    <a:pt x="1077" y="139"/>
                  </a:lnTo>
                  <a:lnTo>
                    <a:pt x="1067" y="139"/>
                  </a:lnTo>
                  <a:lnTo>
                    <a:pt x="1058" y="139"/>
                  </a:lnTo>
                  <a:lnTo>
                    <a:pt x="1058" y="149"/>
                  </a:lnTo>
                  <a:lnTo>
                    <a:pt x="1058" y="158"/>
                  </a:lnTo>
                  <a:lnTo>
                    <a:pt x="1049" y="158"/>
                  </a:lnTo>
                  <a:lnTo>
                    <a:pt x="1049" y="167"/>
                  </a:lnTo>
                  <a:lnTo>
                    <a:pt x="1039" y="167"/>
                  </a:lnTo>
                  <a:lnTo>
                    <a:pt x="1039" y="176"/>
                  </a:lnTo>
                  <a:lnTo>
                    <a:pt x="1039" y="186"/>
                  </a:lnTo>
                  <a:lnTo>
                    <a:pt x="1030" y="186"/>
                  </a:lnTo>
                  <a:lnTo>
                    <a:pt x="1021" y="186"/>
                  </a:lnTo>
                  <a:lnTo>
                    <a:pt x="1021" y="176"/>
                  </a:lnTo>
                  <a:lnTo>
                    <a:pt x="1021" y="186"/>
                  </a:lnTo>
                  <a:lnTo>
                    <a:pt x="1012" y="186"/>
                  </a:lnTo>
                  <a:lnTo>
                    <a:pt x="1012" y="195"/>
                  </a:lnTo>
                  <a:lnTo>
                    <a:pt x="1012" y="204"/>
                  </a:lnTo>
                  <a:lnTo>
                    <a:pt x="1002" y="204"/>
                  </a:lnTo>
                  <a:lnTo>
                    <a:pt x="993" y="204"/>
                  </a:lnTo>
                  <a:lnTo>
                    <a:pt x="993" y="213"/>
                  </a:lnTo>
                  <a:lnTo>
                    <a:pt x="993" y="204"/>
                  </a:lnTo>
                  <a:lnTo>
                    <a:pt x="984" y="204"/>
                  </a:lnTo>
                  <a:lnTo>
                    <a:pt x="974" y="204"/>
                  </a:lnTo>
                  <a:lnTo>
                    <a:pt x="965" y="204"/>
                  </a:lnTo>
                  <a:lnTo>
                    <a:pt x="956" y="204"/>
                  </a:lnTo>
                  <a:lnTo>
                    <a:pt x="947" y="204"/>
                  </a:lnTo>
                  <a:lnTo>
                    <a:pt x="947" y="195"/>
                  </a:lnTo>
                  <a:lnTo>
                    <a:pt x="937" y="195"/>
                  </a:lnTo>
                  <a:lnTo>
                    <a:pt x="937" y="186"/>
                  </a:lnTo>
                  <a:lnTo>
                    <a:pt x="928" y="186"/>
                  </a:lnTo>
                  <a:lnTo>
                    <a:pt x="919" y="176"/>
                  </a:lnTo>
                  <a:lnTo>
                    <a:pt x="909" y="176"/>
                  </a:lnTo>
                  <a:lnTo>
                    <a:pt x="909" y="167"/>
                  </a:lnTo>
                  <a:lnTo>
                    <a:pt x="900" y="158"/>
                  </a:lnTo>
                  <a:lnTo>
                    <a:pt x="891" y="158"/>
                  </a:lnTo>
                  <a:lnTo>
                    <a:pt x="891" y="149"/>
                  </a:lnTo>
                  <a:lnTo>
                    <a:pt x="882" y="149"/>
                  </a:lnTo>
                  <a:lnTo>
                    <a:pt x="872" y="149"/>
                  </a:lnTo>
                  <a:lnTo>
                    <a:pt x="863" y="149"/>
                  </a:lnTo>
                  <a:lnTo>
                    <a:pt x="863" y="158"/>
                  </a:lnTo>
                  <a:lnTo>
                    <a:pt x="854" y="158"/>
                  </a:lnTo>
                  <a:lnTo>
                    <a:pt x="854" y="149"/>
                  </a:lnTo>
                  <a:lnTo>
                    <a:pt x="845" y="149"/>
                  </a:lnTo>
                  <a:lnTo>
                    <a:pt x="845" y="139"/>
                  </a:lnTo>
                  <a:lnTo>
                    <a:pt x="835" y="139"/>
                  </a:lnTo>
                  <a:lnTo>
                    <a:pt x="826" y="139"/>
                  </a:lnTo>
                  <a:lnTo>
                    <a:pt x="817" y="139"/>
                  </a:lnTo>
                  <a:lnTo>
                    <a:pt x="807" y="130"/>
                  </a:lnTo>
                  <a:lnTo>
                    <a:pt x="807" y="139"/>
                  </a:lnTo>
                  <a:lnTo>
                    <a:pt x="798" y="139"/>
                  </a:lnTo>
                  <a:lnTo>
                    <a:pt x="798" y="130"/>
                  </a:lnTo>
                  <a:lnTo>
                    <a:pt x="789" y="130"/>
                  </a:lnTo>
                  <a:lnTo>
                    <a:pt x="780" y="130"/>
                  </a:lnTo>
                  <a:lnTo>
                    <a:pt x="770" y="130"/>
                  </a:lnTo>
                  <a:lnTo>
                    <a:pt x="761" y="130"/>
                  </a:lnTo>
                  <a:lnTo>
                    <a:pt x="770" y="139"/>
                  </a:lnTo>
                  <a:lnTo>
                    <a:pt x="761" y="139"/>
                  </a:lnTo>
                  <a:lnTo>
                    <a:pt x="752" y="139"/>
                  </a:lnTo>
                  <a:lnTo>
                    <a:pt x="742" y="139"/>
                  </a:lnTo>
                  <a:lnTo>
                    <a:pt x="742" y="130"/>
                  </a:lnTo>
                  <a:lnTo>
                    <a:pt x="733" y="130"/>
                  </a:lnTo>
                  <a:lnTo>
                    <a:pt x="724" y="139"/>
                  </a:lnTo>
                  <a:lnTo>
                    <a:pt x="715" y="139"/>
                  </a:lnTo>
                  <a:lnTo>
                    <a:pt x="705" y="149"/>
                  </a:lnTo>
                  <a:lnTo>
                    <a:pt x="696" y="149"/>
                  </a:lnTo>
                  <a:lnTo>
                    <a:pt x="687" y="149"/>
                  </a:lnTo>
                  <a:lnTo>
                    <a:pt x="677" y="149"/>
                  </a:lnTo>
                  <a:lnTo>
                    <a:pt x="668" y="149"/>
                  </a:lnTo>
                  <a:lnTo>
                    <a:pt x="659" y="149"/>
                  </a:lnTo>
                  <a:lnTo>
                    <a:pt x="650" y="149"/>
                  </a:lnTo>
                  <a:lnTo>
                    <a:pt x="640" y="158"/>
                  </a:lnTo>
                  <a:lnTo>
                    <a:pt x="631" y="158"/>
                  </a:lnTo>
                  <a:lnTo>
                    <a:pt x="622" y="158"/>
                  </a:lnTo>
                  <a:lnTo>
                    <a:pt x="622" y="149"/>
                  </a:lnTo>
                  <a:lnTo>
                    <a:pt x="613" y="149"/>
                  </a:lnTo>
                  <a:lnTo>
                    <a:pt x="603" y="149"/>
                  </a:lnTo>
                  <a:lnTo>
                    <a:pt x="603" y="139"/>
                  </a:lnTo>
                  <a:lnTo>
                    <a:pt x="594" y="139"/>
                  </a:lnTo>
                  <a:lnTo>
                    <a:pt x="585" y="130"/>
                  </a:lnTo>
                  <a:lnTo>
                    <a:pt x="575" y="130"/>
                  </a:lnTo>
                  <a:lnTo>
                    <a:pt x="566" y="130"/>
                  </a:lnTo>
                  <a:lnTo>
                    <a:pt x="557" y="130"/>
                  </a:lnTo>
                  <a:lnTo>
                    <a:pt x="548" y="139"/>
                  </a:lnTo>
                  <a:lnTo>
                    <a:pt x="548" y="130"/>
                  </a:lnTo>
                  <a:lnTo>
                    <a:pt x="538" y="130"/>
                  </a:lnTo>
                  <a:lnTo>
                    <a:pt x="538" y="121"/>
                  </a:lnTo>
                  <a:lnTo>
                    <a:pt x="529" y="121"/>
                  </a:lnTo>
                  <a:lnTo>
                    <a:pt x="529" y="130"/>
                  </a:lnTo>
                  <a:lnTo>
                    <a:pt x="520" y="130"/>
                  </a:lnTo>
                  <a:lnTo>
                    <a:pt x="510" y="130"/>
                  </a:lnTo>
                  <a:lnTo>
                    <a:pt x="501" y="130"/>
                  </a:lnTo>
                  <a:lnTo>
                    <a:pt x="501" y="121"/>
                  </a:lnTo>
                  <a:lnTo>
                    <a:pt x="501" y="111"/>
                  </a:lnTo>
                  <a:lnTo>
                    <a:pt x="510" y="111"/>
                  </a:lnTo>
                  <a:lnTo>
                    <a:pt x="510" y="102"/>
                  </a:lnTo>
                  <a:lnTo>
                    <a:pt x="510" y="93"/>
                  </a:lnTo>
                  <a:lnTo>
                    <a:pt x="510" y="84"/>
                  </a:lnTo>
                  <a:lnTo>
                    <a:pt x="501" y="84"/>
                  </a:lnTo>
                  <a:lnTo>
                    <a:pt x="501" y="74"/>
                  </a:lnTo>
                  <a:lnTo>
                    <a:pt x="501" y="65"/>
                  </a:lnTo>
                  <a:lnTo>
                    <a:pt x="492" y="65"/>
                  </a:lnTo>
                  <a:lnTo>
                    <a:pt x="483" y="65"/>
                  </a:lnTo>
                  <a:lnTo>
                    <a:pt x="483" y="56"/>
                  </a:lnTo>
                  <a:lnTo>
                    <a:pt x="473" y="56"/>
                  </a:lnTo>
                  <a:lnTo>
                    <a:pt x="464" y="56"/>
                  </a:lnTo>
                  <a:lnTo>
                    <a:pt x="464" y="47"/>
                  </a:lnTo>
                  <a:lnTo>
                    <a:pt x="455" y="47"/>
                  </a:lnTo>
                  <a:lnTo>
                    <a:pt x="445" y="47"/>
                  </a:lnTo>
                  <a:lnTo>
                    <a:pt x="436" y="47"/>
                  </a:lnTo>
                  <a:lnTo>
                    <a:pt x="427" y="47"/>
                  </a:lnTo>
                  <a:lnTo>
                    <a:pt x="427" y="37"/>
                  </a:lnTo>
                  <a:lnTo>
                    <a:pt x="418" y="37"/>
                  </a:lnTo>
                  <a:lnTo>
                    <a:pt x="418" y="28"/>
                  </a:lnTo>
                  <a:lnTo>
                    <a:pt x="408" y="28"/>
                  </a:lnTo>
                  <a:lnTo>
                    <a:pt x="408" y="19"/>
                  </a:lnTo>
                  <a:lnTo>
                    <a:pt x="399" y="19"/>
                  </a:lnTo>
                  <a:lnTo>
                    <a:pt x="399" y="10"/>
                  </a:lnTo>
                  <a:lnTo>
                    <a:pt x="399" y="19"/>
                  </a:lnTo>
                  <a:lnTo>
                    <a:pt x="390" y="19"/>
                  </a:lnTo>
                  <a:lnTo>
                    <a:pt x="390" y="28"/>
                  </a:lnTo>
                  <a:lnTo>
                    <a:pt x="381" y="37"/>
                  </a:lnTo>
                  <a:lnTo>
                    <a:pt x="371" y="37"/>
                  </a:lnTo>
                  <a:lnTo>
                    <a:pt x="362" y="37"/>
                  </a:lnTo>
                  <a:lnTo>
                    <a:pt x="362" y="47"/>
                  </a:lnTo>
                  <a:lnTo>
                    <a:pt x="362" y="37"/>
                  </a:lnTo>
                  <a:lnTo>
                    <a:pt x="353" y="37"/>
                  </a:lnTo>
                  <a:lnTo>
                    <a:pt x="353" y="47"/>
                  </a:lnTo>
                  <a:lnTo>
                    <a:pt x="343" y="47"/>
                  </a:lnTo>
                  <a:lnTo>
                    <a:pt x="334" y="56"/>
                  </a:lnTo>
                  <a:lnTo>
                    <a:pt x="325" y="56"/>
                  </a:lnTo>
                  <a:lnTo>
                    <a:pt x="325" y="65"/>
                  </a:lnTo>
                  <a:lnTo>
                    <a:pt x="316" y="65"/>
                  </a:lnTo>
                  <a:lnTo>
                    <a:pt x="316" y="74"/>
                  </a:lnTo>
                  <a:lnTo>
                    <a:pt x="306" y="84"/>
                  </a:lnTo>
                  <a:lnTo>
                    <a:pt x="306" y="93"/>
                  </a:lnTo>
                  <a:lnTo>
                    <a:pt x="297" y="93"/>
                  </a:lnTo>
                  <a:lnTo>
                    <a:pt x="297" y="102"/>
                  </a:lnTo>
                  <a:lnTo>
                    <a:pt x="288" y="111"/>
                  </a:lnTo>
                  <a:lnTo>
                    <a:pt x="288" y="121"/>
                  </a:lnTo>
                  <a:lnTo>
                    <a:pt x="278" y="121"/>
                  </a:lnTo>
                  <a:lnTo>
                    <a:pt x="278" y="130"/>
                  </a:lnTo>
                  <a:lnTo>
                    <a:pt x="269" y="139"/>
                  </a:lnTo>
                  <a:lnTo>
                    <a:pt x="260" y="139"/>
                  </a:lnTo>
                  <a:lnTo>
                    <a:pt x="251" y="139"/>
                  </a:lnTo>
                  <a:lnTo>
                    <a:pt x="251" y="149"/>
                  </a:lnTo>
                  <a:lnTo>
                    <a:pt x="241" y="149"/>
                  </a:lnTo>
                  <a:lnTo>
                    <a:pt x="232" y="158"/>
                  </a:lnTo>
                  <a:lnTo>
                    <a:pt x="232" y="167"/>
                  </a:lnTo>
                  <a:lnTo>
                    <a:pt x="223" y="176"/>
                  </a:lnTo>
                  <a:lnTo>
                    <a:pt x="213" y="186"/>
                  </a:lnTo>
                  <a:lnTo>
                    <a:pt x="213" y="195"/>
                  </a:lnTo>
                  <a:lnTo>
                    <a:pt x="204" y="195"/>
                  </a:lnTo>
                  <a:lnTo>
                    <a:pt x="195" y="195"/>
                  </a:lnTo>
                  <a:lnTo>
                    <a:pt x="186" y="195"/>
                  </a:lnTo>
                  <a:lnTo>
                    <a:pt x="186" y="204"/>
                  </a:lnTo>
                  <a:lnTo>
                    <a:pt x="176" y="204"/>
                  </a:lnTo>
                  <a:lnTo>
                    <a:pt x="167" y="204"/>
                  </a:lnTo>
                  <a:lnTo>
                    <a:pt x="167" y="213"/>
                  </a:lnTo>
                  <a:lnTo>
                    <a:pt x="158" y="213"/>
                  </a:lnTo>
                  <a:lnTo>
                    <a:pt x="158" y="223"/>
                  </a:lnTo>
                  <a:lnTo>
                    <a:pt x="148" y="223"/>
                  </a:lnTo>
                  <a:lnTo>
                    <a:pt x="148" y="232"/>
                  </a:lnTo>
                  <a:lnTo>
                    <a:pt x="139" y="232"/>
                  </a:lnTo>
                  <a:lnTo>
                    <a:pt x="130" y="241"/>
                  </a:lnTo>
                  <a:lnTo>
                    <a:pt x="121" y="241"/>
                  </a:lnTo>
                  <a:lnTo>
                    <a:pt x="121" y="250"/>
                  </a:lnTo>
                  <a:lnTo>
                    <a:pt x="111" y="250"/>
                  </a:lnTo>
                  <a:lnTo>
                    <a:pt x="111" y="260"/>
                  </a:lnTo>
                  <a:lnTo>
                    <a:pt x="111" y="269"/>
                  </a:lnTo>
                  <a:lnTo>
                    <a:pt x="102" y="269"/>
                  </a:lnTo>
                  <a:lnTo>
                    <a:pt x="102" y="278"/>
                  </a:lnTo>
                  <a:lnTo>
                    <a:pt x="102" y="297"/>
                  </a:lnTo>
                  <a:lnTo>
                    <a:pt x="93" y="297"/>
                  </a:lnTo>
                  <a:lnTo>
                    <a:pt x="93" y="306"/>
                  </a:lnTo>
                  <a:lnTo>
                    <a:pt x="93" y="315"/>
                  </a:lnTo>
                  <a:lnTo>
                    <a:pt x="93" y="324"/>
                  </a:lnTo>
                  <a:lnTo>
                    <a:pt x="93" y="334"/>
                  </a:lnTo>
                  <a:lnTo>
                    <a:pt x="102" y="343"/>
                  </a:lnTo>
                  <a:lnTo>
                    <a:pt x="102" y="352"/>
                  </a:lnTo>
                  <a:lnTo>
                    <a:pt x="102" y="361"/>
                  </a:lnTo>
                  <a:lnTo>
                    <a:pt x="102" y="371"/>
                  </a:lnTo>
                  <a:lnTo>
                    <a:pt x="102" y="380"/>
                  </a:lnTo>
                  <a:lnTo>
                    <a:pt x="102" y="389"/>
                  </a:lnTo>
                  <a:lnTo>
                    <a:pt x="102" y="398"/>
                  </a:lnTo>
                  <a:lnTo>
                    <a:pt x="102" y="408"/>
                  </a:lnTo>
                  <a:lnTo>
                    <a:pt x="102" y="417"/>
                  </a:lnTo>
                  <a:lnTo>
                    <a:pt x="102" y="426"/>
                  </a:lnTo>
                  <a:lnTo>
                    <a:pt x="102" y="435"/>
                  </a:lnTo>
                  <a:lnTo>
                    <a:pt x="102" y="445"/>
                  </a:lnTo>
                  <a:lnTo>
                    <a:pt x="102" y="454"/>
                  </a:lnTo>
                  <a:lnTo>
                    <a:pt x="93" y="454"/>
                  </a:lnTo>
                  <a:lnTo>
                    <a:pt x="93" y="463"/>
                  </a:lnTo>
                  <a:lnTo>
                    <a:pt x="93" y="472"/>
                  </a:lnTo>
                  <a:lnTo>
                    <a:pt x="84" y="472"/>
                  </a:lnTo>
                  <a:lnTo>
                    <a:pt x="84" y="482"/>
                  </a:lnTo>
                  <a:lnTo>
                    <a:pt x="84" y="491"/>
                  </a:lnTo>
                  <a:lnTo>
                    <a:pt x="84" y="500"/>
                  </a:lnTo>
                  <a:lnTo>
                    <a:pt x="74" y="500"/>
                  </a:lnTo>
                  <a:lnTo>
                    <a:pt x="74" y="510"/>
                  </a:lnTo>
                  <a:lnTo>
                    <a:pt x="74" y="519"/>
                  </a:lnTo>
                  <a:lnTo>
                    <a:pt x="65" y="519"/>
                  </a:lnTo>
                  <a:lnTo>
                    <a:pt x="65" y="528"/>
                  </a:lnTo>
                  <a:lnTo>
                    <a:pt x="56" y="528"/>
                  </a:lnTo>
                  <a:lnTo>
                    <a:pt x="46" y="528"/>
                  </a:lnTo>
                  <a:lnTo>
                    <a:pt x="46" y="537"/>
                  </a:lnTo>
                  <a:lnTo>
                    <a:pt x="37" y="537"/>
                  </a:lnTo>
                  <a:lnTo>
                    <a:pt x="37" y="547"/>
                  </a:lnTo>
                  <a:lnTo>
                    <a:pt x="37" y="556"/>
                  </a:lnTo>
                  <a:lnTo>
                    <a:pt x="28" y="556"/>
                  </a:lnTo>
                  <a:lnTo>
                    <a:pt x="28" y="565"/>
                  </a:lnTo>
                  <a:lnTo>
                    <a:pt x="28" y="574"/>
                  </a:lnTo>
                  <a:lnTo>
                    <a:pt x="37" y="574"/>
                  </a:lnTo>
                  <a:lnTo>
                    <a:pt x="28" y="574"/>
                  </a:lnTo>
                  <a:lnTo>
                    <a:pt x="37" y="574"/>
                  </a:lnTo>
                  <a:lnTo>
                    <a:pt x="28" y="574"/>
                  </a:lnTo>
                  <a:lnTo>
                    <a:pt x="37" y="574"/>
                  </a:lnTo>
                  <a:lnTo>
                    <a:pt x="37" y="584"/>
                  </a:lnTo>
                  <a:lnTo>
                    <a:pt x="46" y="593"/>
                  </a:lnTo>
                  <a:lnTo>
                    <a:pt x="56" y="621"/>
                  </a:lnTo>
                  <a:lnTo>
                    <a:pt x="56" y="630"/>
                  </a:lnTo>
                  <a:lnTo>
                    <a:pt x="65" y="630"/>
                  </a:lnTo>
                  <a:lnTo>
                    <a:pt x="65" y="639"/>
                  </a:lnTo>
                  <a:lnTo>
                    <a:pt x="56" y="639"/>
                  </a:lnTo>
                  <a:lnTo>
                    <a:pt x="65" y="648"/>
                  </a:lnTo>
                  <a:lnTo>
                    <a:pt x="65" y="658"/>
                  </a:lnTo>
                  <a:lnTo>
                    <a:pt x="65" y="667"/>
                  </a:lnTo>
                  <a:lnTo>
                    <a:pt x="65" y="676"/>
                  </a:lnTo>
                  <a:lnTo>
                    <a:pt x="74" y="685"/>
                  </a:lnTo>
                  <a:lnTo>
                    <a:pt x="74" y="695"/>
                  </a:lnTo>
                  <a:lnTo>
                    <a:pt x="65" y="695"/>
                  </a:lnTo>
                  <a:lnTo>
                    <a:pt x="56" y="695"/>
                  </a:lnTo>
                  <a:lnTo>
                    <a:pt x="56" y="704"/>
                  </a:lnTo>
                  <a:lnTo>
                    <a:pt x="56" y="713"/>
                  </a:lnTo>
                  <a:lnTo>
                    <a:pt x="46" y="722"/>
                  </a:lnTo>
                  <a:lnTo>
                    <a:pt x="46" y="732"/>
                  </a:lnTo>
                  <a:lnTo>
                    <a:pt x="46" y="741"/>
                  </a:lnTo>
                  <a:lnTo>
                    <a:pt x="37" y="741"/>
                  </a:lnTo>
                  <a:lnTo>
                    <a:pt x="37" y="750"/>
                  </a:lnTo>
                  <a:lnTo>
                    <a:pt x="46" y="750"/>
                  </a:lnTo>
                  <a:lnTo>
                    <a:pt x="46" y="759"/>
                  </a:lnTo>
                  <a:lnTo>
                    <a:pt x="37" y="759"/>
                  </a:lnTo>
                  <a:lnTo>
                    <a:pt x="37" y="769"/>
                  </a:lnTo>
                  <a:lnTo>
                    <a:pt x="37" y="778"/>
                  </a:lnTo>
                  <a:lnTo>
                    <a:pt x="37" y="787"/>
                  </a:lnTo>
                  <a:lnTo>
                    <a:pt x="28" y="796"/>
                  </a:lnTo>
                  <a:lnTo>
                    <a:pt x="28" y="806"/>
                  </a:lnTo>
                  <a:lnTo>
                    <a:pt x="28" y="815"/>
                  </a:lnTo>
                  <a:lnTo>
                    <a:pt x="19" y="824"/>
                  </a:lnTo>
                  <a:lnTo>
                    <a:pt x="9" y="833"/>
                  </a:lnTo>
                  <a:lnTo>
                    <a:pt x="0" y="833"/>
                  </a:lnTo>
                  <a:lnTo>
                    <a:pt x="0" y="843"/>
                  </a:lnTo>
                  <a:lnTo>
                    <a:pt x="0" y="852"/>
                  </a:lnTo>
                  <a:lnTo>
                    <a:pt x="0" y="861"/>
                  </a:lnTo>
                  <a:lnTo>
                    <a:pt x="9" y="861"/>
                  </a:lnTo>
                  <a:lnTo>
                    <a:pt x="9" y="870"/>
                  </a:lnTo>
                  <a:lnTo>
                    <a:pt x="19" y="880"/>
                  </a:lnTo>
                  <a:lnTo>
                    <a:pt x="28" y="889"/>
                  </a:lnTo>
                  <a:lnTo>
                    <a:pt x="37" y="898"/>
                  </a:lnTo>
                  <a:lnTo>
                    <a:pt x="46" y="908"/>
                  </a:lnTo>
                  <a:lnTo>
                    <a:pt x="56" y="917"/>
                  </a:lnTo>
                  <a:lnTo>
                    <a:pt x="65" y="917"/>
                  </a:lnTo>
                  <a:lnTo>
                    <a:pt x="65" y="926"/>
                  </a:lnTo>
                  <a:lnTo>
                    <a:pt x="84" y="945"/>
                  </a:lnTo>
                  <a:lnTo>
                    <a:pt x="93" y="954"/>
                  </a:lnTo>
                  <a:lnTo>
                    <a:pt x="93" y="963"/>
                  </a:lnTo>
                  <a:lnTo>
                    <a:pt x="111" y="982"/>
                  </a:lnTo>
                  <a:lnTo>
                    <a:pt x="121" y="991"/>
                  </a:lnTo>
                  <a:lnTo>
                    <a:pt x="130" y="1000"/>
                  </a:lnTo>
                  <a:lnTo>
                    <a:pt x="139" y="1009"/>
                  </a:lnTo>
                  <a:lnTo>
                    <a:pt x="148" y="1019"/>
                  </a:lnTo>
                  <a:lnTo>
                    <a:pt x="158" y="1028"/>
                  </a:lnTo>
                  <a:lnTo>
                    <a:pt x="158" y="1037"/>
                  </a:lnTo>
                  <a:lnTo>
                    <a:pt x="167" y="1037"/>
                  </a:lnTo>
                  <a:lnTo>
                    <a:pt x="167" y="1046"/>
                  </a:lnTo>
                  <a:lnTo>
                    <a:pt x="186" y="1065"/>
                  </a:lnTo>
                  <a:lnTo>
                    <a:pt x="204" y="1083"/>
                  </a:lnTo>
                  <a:lnTo>
                    <a:pt x="213" y="1093"/>
                  </a:lnTo>
                  <a:lnTo>
                    <a:pt x="213" y="1102"/>
                  </a:lnTo>
                  <a:lnTo>
                    <a:pt x="223" y="1102"/>
                  </a:lnTo>
                  <a:lnTo>
                    <a:pt x="232" y="1120"/>
                  </a:lnTo>
                  <a:lnTo>
                    <a:pt x="241" y="1130"/>
                  </a:lnTo>
                  <a:lnTo>
                    <a:pt x="251" y="1139"/>
                  </a:lnTo>
                  <a:lnTo>
                    <a:pt x="251" y="1148"/>
                  </a:lnTo>
                  <a:lnTo>
                    <a:pt x="251" y="1157"/>
                  </a:lnTo>
                  <a:lnTo>
                    <a:pt x="260" y="1157"/>
                  </a:lnTo>
                  <a:lnTo>
                    <a:pt x="260" y="1167"/>
                  </a:lnTo>
                  <a:lnTo>
                    <a:pt x="269" y="1176"/>
                  </a:lnTo>
                  <a:lnTo>
                    <a:pt x="278" y="1185"/>
                  </a:lnTo>
                  <a:lnTo>
                    <a:pt x="288" y="1194"/>
                  </a:lnTo>
                  <a:lnTo>
                    <a:pt x="297" y="1194"/>
                  </a:lnTo>
                  <a:lnTo>
                    <a:pt x="297" y="1204"/>
                  </a:lnTo>
                  <a:lnTo>
                    <a:pt x="316" y="1213"/>
                  </a:lnTo>
                  <a:lnTo>
                    <a:pt x="316" y="1222"/>
                  </a:lnTo>
                  <a:lnTo>
                    <a:pt x="325" y="1222"/>
                  </a:lnTo>
                  <a:lnTo>
                    <a:pt x="334" y="1241"/>
                  </a:lnTo>
                  <a:lnTo>
                    <a:pt x="343" y="1250"/>
                  </a:lnTo>
                  <a:lnTo>
                    <a:pt x="343" y="1259"/>
                  </a:lnTo>
                  <a:lnTo>
                    <a:pt x="353" y="1269"/>
                  </a:lnTo>
                  <a:lnTo>
                    <a:pt x="353" y="1278"/>
                  </a:lnTo>
                  <a:lnTo>
                    <a:pt x="362" y="1287"/>
                  </a:lnTo>
                  <a:lnTo>
                    <a:pt x="362" y="1296"/>
                  </a:lnTo>
                  <a:lnTo>
                    <a:pt x="371" y="1306"/>
                  </a:lnTo>
                  <a:lnTo>
                    <a:pt x="371" y="1315"/>
                  </a:lnTo>
                  <a:lnTo>
                    <a:pt x="371" y="1324"/>
                  </a:lnTo>
                  <a:lnTo>
                    <a:pt x="381" y="1333"/>
                  </a:lnTo>
                  <a:lnTo>
                    <a:pt x="381" y="1343"/>
                  </a:lnTo>
                  <a:lnTo>
                    <a:pt x="381" y="1352"/>
                  </a:lnTo>
                  <a:lnTo>
                    <a:pt x="381" y="1361"/>
                  </a:lnTo>
                  <a:lnTo>
                    <a:pt x="371" y="1361"/>
                  </a:lnTo>
                  <a:lnTo>
                    <a:pt x="371" y="1370"/>
                  </a:lnTo>
                  <a:lnTo>
                    <a:pt x="362" y="1380"/>
                  </a:lnTo>
                  <a:lnTo>
                    <a:pt x="362" y="1389"/>
                  </a:lnTo>
                  <a:lnTo>
                    <a:pt x="353" y="1389"/>
                  </a:lnTo>
                  <a:lnTo>
                    <a:pt x="353" y="1398"/>
                  </a:lnTo>
                  <a:lnTo>
                    <a:pt x="353" y="1389"/>
                  </a:lnTo>
                  <a:lnTo>
                    <a:pt x="353" y="1398"/>
                  </a:lnTo>
                  <a:lnTo>
                    <a:pt x="343" y="1398"/>
                  </a:lnTo>
                  <a:lnTo>
                    <a:pt x="343" y="1407"/>
                  </a:lnTo>
                  <a:lnTo>
                    <a:pt x="334" y="1407"/>
                  </a:lnTo>
                  <a:lnTo>
                    <a:pt x="325" y="1407"/>
                  </a:lnTo>
                  <a:lnTo>
                    <a:pt x="316" y="1407"/>
                  </a:lnTo>
                  <a:lnTo>
                    <a:pt x="316" y="1417"/>
                  </a:lnTo>
                  <a:lnTo>
                    <a:pt x="316" y="1407"/>
                  </a:lnTo>
                  <a:lnTo>
                    <a:pt x="306" y="1407"/>
                  </a:lnTo>
                  <a:lnTo>
                    <a:pt x="306" y="1417"/>
                  </a:lnTo>
                  <a:lnTo>
                    <a:pt x="306" y="1407"/>
                  </a:lnTo>
                  <a:lnTo>
                    <a:pt x="297" y="1407"/>
                  </a:lnTo>
                  <a:lnTo>
                    <a:pt x="288" y="1407"/>
                  </a:lnTo>
                  <a:lnTo>
                    <a:pt x="288" y="1398"/>
                  </a:lnTo>
                  <a:lnTo>
                    <a:pt x="278" y="1389"/>
                  </a:lnTo>
                  <a:lnTo>
                    <a:pt x="269" y="1398"/>
                  </a:lnTo>
                  <a:lnTo>
                    <a:pt x="260" y="1398"/>
                  </a:lnTo>
                  <a:lnTo>
                    <a:pt x="260" y="1407"/>
                  </a:lnTo>
                  <a:lnTo>
                    <a:pt x="251" y="1407"/>
                  </a:lnTo>
                  <a:lnTo>
                    <a:pt x="241" y="1398"/>
                  </a:lnTo>
                  <a:lnTo>
                    <a:pt x="232" y="1398"/>
                  </a:lnTo>
                  <a:lnTo>
                    <a:pt x="232" y="1407"/>
                  </a:lnTo>
                  <a:lnTo>
                    <a:pt x="223" y="1407"/>
                  </a:lnTo>
                  <a:lnTo>
                    <a:pt x="223" y="1417"/>
                  </a:lnTo>
                  <a:lnTo>
                    <a:pt x="223" y="1426"/>
                  </a:lnTo>
                  <a:lnTo>
                    <a:pt x="232" y="1435"/>
                  </a:lnTo>
                  <a:lnTo>
                    <a:pt x="232" y="1444"/>
                  </a:lnTo>
                  <a:lnTo>
                    <a:pt x="232" y="1454"/>
                  </a:lnTo>
                  <a:lnTo>
                    <a:pt x="232" y="1463"/>
                  </a:lnTo>
                  <a:lnTo>
                    <a:pt x="232" y="1472"/>
                  </a:lnTo>
                  <a:lnTo>
                    <a:pt x="223" y="1472"/>
                  </a:lnTo>
                  <a:lnTo>
                    <a:pt x="223" y="1481"/>
                  </a:lnTo>
                  <a:lnTo>
                    <a:pt x="213" y="1481"/>
                  </a:lnTo>
                  <a:lnTo>
                    <a:pt x="204" y="1481"/>
                  </a:lnTo>
                  <a:lnTo>
                    <a:pt x="213" y="1481"/>
                  </a:lnTo>
                  <a:lnTo>
                    <a:pt x="213" y="1491"/>
                  </a:lnTo>
                  <a:lnTo>
                    <a:pt x="213" y="1500"/>
                  </a:lnTo>
                  <a:lnTo>
                    <a:pt x="223" y="1500"/>
                  </a:lnTo>
                  <a:lnTo>
                    <a:pt x="223" y="1509"/>
                  </a:lnTo>
                  <a:lnTo>
                    <a:pt x="223" y="1518"/>
                  </a:lnTo>
                  <a:lnTo>
                    <a:pt x="223" y="1528"/>
                  </a:lnTo>
                  <a:lnTo>
                    <a:pt x="223" y="1537"/>
                  </a:lnTo>
                  <a:lnTo>
                    <a:pt x="223" y="1546"/>
                  </a:lnTo>
                  <a:lnTo>
                    <a:pt x="213" y="1546"/>
                  </a:lnTo>
                  <a:lnTo>
                    <a:pt x="223" y="1546"/>
                  </a:lnTo>
                  <a:lnTo>
                    <a:pt x="223" y="1555"/>
                  </a:lnTo>
                  <a:lnTo>
                    <a:pt x="213" y="1555"/>
                  </a:lnTo>
                  <a:lnTo>
                    <a:pt x="204" y="1565"/>
                  </a:lnTo>
                  <a:lnTo>
                    <a:pt x="195" y="1565"/>
                  </a:lnTo>
                  <a:lnTo>
                    <a:pt x="195" y="1574"/>
                  </a:lnTo>
                  <a:lnTo>
                    <a:pt x="195" y="1583"/>
                  </a:lnTo>
                  <a:lnTo>
                    <a:pt x="186" y="1583"/>
                  </a:lnTo>
                  <a:lnTo>
                    <a:pt x="186" y="1592"/>
                  </a:lnTo>
                  <a:lnTo>
                    <a:pt x="195" y="1592"/>
                  </a:lnTo>
                  <a:lnTo>
                    <a:pt x="195" y="1602"/>
                  </a:lnTo>
                  <a:lnTo>
                    <a:pt x="195" y="1611"/>
                  </a:lnTo>
                  <a:lnTo>
                    <a:pt x="204" y="1611"/>
                  </a:lnTo>
                  <a:lnTo>
                    <a:pt x="213" y="1611"/>
                  </a:lnTo>
                  <a:lnTo>
                    <a:pt x="213" y="1620"/>
                  </a:lnTo>
                  <a:lnTo>
                    <a:pt x="223" y="1620"/>
                  </a:lnTo>
                  <a:lnTo>
                    <a:pt x="223" y="1630"/>
                  </a:lnTo>
                  <a:lnTo>
                    <a:pt x="232" y="1630"/>
                  </a:lnTo>
                  <a:lnTo>
                    <a:pt x="232" y="1639"/>
                  </a:lnTo>
                  <a:lnTo>
                    <a:pt x="241" y="1639"/>
                  </a:lnTo>
                  <a:lnTo>
                    <a:pt x="241" y="1648"/>
                  </a:lnTo>
                  <a:lnTo>
                    <a:pt x="251" y="1657"/>
                  </a:lnTo>
                  <a:lnTo>
                    <a:pt x="260" y="1657"/>
                  </a:lnTo>
                  <a:lnTo>
                    <a:pt x="260" y="1667"/>
                  </a:lnTo>
                  <a:lnTo>
                    <a:pt x="269" y="1667"/>
                  </a:lnTo>
                  <a:lnTo>
                    <a:pt x="278" y="1676"/>
                  </a:lnTo>
                  <a:lnTo>
                    <a:pt x="278" y="1685"/>
                  </a:lnTo>
                  <a:lnTo>
                    <a:pt x="288" y="1685"/>
                  </a:lnTo>
                  <a:lnTo>
                    <a:pt x="288" y="1694"/>
                  </a:lnTo>
                  <a:lnTo>
                    <a:pt x="288" y="1704"/>
                  </a:lnTo>
                  <a:lnTo>
                    <a:pt x="297" y="1704"/>
                  </a:lnTo>
                  <a:lnTo>
                    <a:pt x="297" y="1713"/>
                  </a:lnTo>
                  <a:lnTo>
                    <a:pt x="306" y="1713"/>
                  </a:lnTo>
                  <a:lnTo>
                    <a:pt x="306" y="1722"/>
                  </a:lnTo>
                  <a:lnTo>
                    <a:pt x="306" y="1731"/>
                  </a:lnTo>
                  <a:lnTo>
                    <a:pt x="316" y="1741"/>
                  </a:lnTo>
                  <a:lnTo>
                    <a:pt x="325" y="1741"/>
                  </a:lnTo>
                  <a:lnTo>
                    <a:pt x="325" y="1731"/>
                  </a:lnTo>
                  <a:lnTo>
                    <a:pt x="334" y="1731"/>
                  </a:lnTo>
                  <a:lnTo>
                    <a:pt x="343" y="1731"/>
                  </a:lnTo>
                  <a:lnTo>
                    <a:pt x="353" y="1731"/>
                  </a:lnTo>
                  <a:lnTo>
                    <a:pt x="362" y="1741"/>
                  </a:lnTo>
                  <a:lnTo>
                    <a:pt x="371" y="1750"/>
                  </a:lnTo>
                  <a:lnTo>
                    <a:pt x="381" y="1750"/>
                  </a:lnTo>
                  <a:lnTo>
                    <a:pt x="390" y="1759"/>
                  </a:lnTo>
                  <a:lnTo>
                    <a:pt x="399" y="1768"/>
                  </a:lnTo>
                  <a:lnTo>
                    <a:pt x="408" y="1768"/>
                  </a:lnTo>
                  <a:lnTo>
                    <a:pt x="418" y="1778"/>
                  </a:lnTo>
                  <a:lnTo>
                    <a:pt x="418" y="1787"/>
                  </a:lnTo>
                  <a:lnTo>
                    <a:pt x="427" y="1796"/>
                  </a:lnTo>
                  <a:lnTo>
                    <a:pt x="436" y="1796"/>
                  </a:lnTo>
                  <a:lnTo>
                    <a:pt x="436" y="1805"/>
                  </a:lnTo>
                  <a:lnTo>
                    <a:pt x="445" y="1805"/>
                  </a:lnTo>
                  <a:lnTo>
                    <a:pt x="445" y="1815"/>
                  </a:lnTo>
                  <a:lnTo>
                    <a:pt x="455" y="1815"/>
                  </a:lnTo>
                  <a:lnTo>
                    <a:pt x="455" y="1824"/>
                  </a:lnTo>
                  <a:lnTo>
                    <a:pt x="464" y="1824"/>
                  </a:lnTo>
                  <a:lnTo>
                    <a:pt x="464" y="1833"/>
                  </a:lnTo>
                  <a:lnTo>
                    <a:pt x="473" y="1842"/>
                  </a:lnTo>
                  <a:lnTo>
                    <a:pt x="483" y="1842"/>
                  </a:lnTo>
                  <a:lnTo>
                    <a:pt x="483" y="1852"/>
                  </a:lnTo>
                  <a:lnTo>
                    <a:pt x="492" y="1861"/>
                  </a:lnTo>
                  <a:lnTo>
                    <a:pt x="501" y="1870"/>
                  </a:lnTo>
                  <a:lnTo>
                    <a:pt x="501" y="1879"/>
                  </a:lnTo>
                  <a:lnTo>
                    <a:pt x="510" y="1879"/>
                  </a:lnTo>
                  <a:lnTo>
                    <a:pt x="520" y="1879"/>
                  </a:lnTo>
                  <a:lnTo>
                    <a:pt x="520" y="1889"/>
                  </a:lnTo>
                  <a:lnTo>
                    <a:pt x="529" y="1889"/>
                  </a:lnTo>
                  <a:lnTo>
                    <a:pt x="538" y="1898"/>
                  </a:lnTo>
                  <a:lnTo>
                    <a:pt x="538" y="1907"/>
                  </a:lnTo>
                  <a:lnTo>
                    <a:pt x="548" y="1916"/>
                  </a:lnTo>
                  <a:lnTo>
                    <a:pt x="557" y="1926"/>
                  </a:lnTo>
                  <a:lnTo>
                    <a:pt x="566" y="1935"/>
                  </a:lnTo>
                  <a:lnTo>
                    <a:pt x="566" y="1944"/>
                  </a:lnTo>
                  <a:lnTo>
                    <a:pt x="575" y="1953"/>
                  </a:lnTo>
                  <a:lnTo>
                    <a:pt x="575" y="1963"/>
                  </a:lnTo>
                  <a:lnTo>
                    <a:pt x="585" y="1972"/>
                  </a:lnTo>
                  <a:lnTo>
                    <a:pt x="594" y="1981"/>
                  </a:lnTo>
                  <a:lnTo>
                    <a:pt x="594" y="1991"/>
                  </a:lnTo>
                  <a:lnTo>
                    <a:pt x="603" y="1991"/>
                  </a:lnTo>
                  <a:lnTo>
                    <a:pt x="603" y="2000"/>
                  </a:lnTo>
                  <a:lnTo>
                    <a:pt x="613" y="2009"/>
                  </a:lnTo>
                  <a:lnTo>
                    <a:pt x="613" y="2018"/>
                  </a:lnTo>
                  <a:lnTo>
                    <a:pt x="613" y="2028"/>
                  </a:lnTo>
                  <a:lnTo>
                    <a:pt x="613" y="2037"/>
                  </a:lnTo>
                  <a:lnTo>
                    <a:pt x="622" y="2037"/>
                  </a:lnTo>
                  <a:lnTo>
                    <a:pt x="622" y="2046"/>
                  </a:lnTo>
                  <a:lnTo>
                    <a:pt x="622" y="2055"/>
                  </a:lnTo>
                  <a:lnTo>
                    <a:pt x="631" y="2065"/>
                  </a:lnTo>
                  <a:lnTo>
                    <a:pt x="631" y="2074"/>
                  </a:lnTo>
                  <a:lnTo>
                    <a:pt x="640" y="2083"/>
                  </a:lnTo>
                  <a:lnTo>
                    <a:pt x="640" y="2092"/>
                  </a:lnTo>
                  <a:lnTo>
                    <a:pt x="650" y="2102"/>
                  </a:lnTo>
                  <a:lnTo>
                    <a:pt x="650" y="2111"/>
                  </a:lnTo>
                  <a:lnTo>
                    <a:pt x="650" y="2120"/>
                  </a:lnTo>
                  <a:lnTo>
                    <a:pt x="659" y="2129"/>
                  </a:lnTo>
                  <a:lnTo>
                    <a:pt x="659" y="2139"/>
                  </a:lnTo>
                  <a:lnTo>
                    <a:pt x="659" y="2148"/>
                  </a:lnTo>
                  <a:lnTo>
                    <a:pt x="659" y="2157"/>
                  </a:lnTo>
                  <a:lnTo>
                    <a:pt x="668" y="2166"/>
                  </a:lnTo>
                  <a:lnTo>
                    <a:pt x="668" y="2176"/>
                  </a:lnTo>
                  <a:lnTo>
                    <a:pt x="668" y="2185"/>
                  </a:lnTo>
                  <a:lnTo>
                    <a:pt x="677" y="2185"/>
                  </a:lnTo>
                  <a:lnTo>
                    <a:pt x="677" y="2194"/>
                  </a:lnTo>
                  <a:lnTo>
                    <a:pt x="677" y="2203"/>
                  </a:lnTo>
                  <a:lnTo>
                    <a:pt x="677" y="2213"/>
                  </a:lnTo>
                  <a:lnTo>
                    <a:pt x="677" y="2222"/>
                  </a:lnTo>
                  <a:lnTo>
                    <a:pt x="677" y="2231"/>
                  </a:lnTo>
                  <a:lnTo>
                    <a:pt x="677" y="2240"/>
                  </a:lnTo>
                  <a:lnTo>
                    <a:pt x="677" y="2250"/>
                  </a:lnTo>
                  <a:lnTo>
                    <a:pt x="677" y="2259"/>
                  </a:lnTo>
                  <a:lnTo>
                    <a:pt x="677" y="2268"/>
                  </a:lnTo>
                  <a:lnTo>
                    <a:pt x="677" y="2277"/>
                  </a:lnTo>
                  <a:lnTo>
                    <a:pt x="668" y="2287"/>
                  </a:lnTo>
                  <a:lnTo>
                    <a:pt x="677" y="2287"/>
                  </a:lnTo>
                  <a:lnTo>
                    <a:pt x="668" y="2296"/>
                  </a:lnTo>
                  <a:lnTo>
                    <a:pt x="668" y="2305"/>
                  </a:lnTo>
                  <a:lnTo>
                    <a:pt x="668" y="2314"/>
                  </a:lnTo>
                  <a:lnTo>
                    <a:pt x="668" y="2324"/>
                  </a:lnTo>
                  <a:lnTo>
                    <a:pt x="668" y="2333"/>
                  </a:lnTo>
                  <a:lnTo>
                    <a:pt x="668" y="2342"/>
                  </a:lnTo>
                  <a:lnTo>
                    <a:pt x="659" y="2342"/>
                  </a:lnTo>
                  <a:lnTo>
                    <a:pt x="659" y="2352"/>
                  </a:lnTo>
                  <a:lnTo>
                    <a:pt x="659" y="2361"/>
                  </a:lnTo>
                  <a:lnTo>
                    <a:pt x="650" y="2370"/>
                  </a:lnTo>
                  <a:lnTo>
                    <a:pt x="650" y="2379"/>
                  </a:lnTo>
                  <a:lnTo>
                    <a:pt x="640" y="2379"/>
                  </a:lnTo>
                  <a:lnTo>
                    <a:pt x="640" y="2389"/>
                  </a:lnTo>
                </a:path>
              </a:pathLst>
            </a:cu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auto">
            <a:xfrm>
              <a:off x="2714" y="758"/>
              <a:ext cx="1745" cy="1748"/>
            </a:xfrm>
            <a:custGeom>
              <a:avLst/>
              <a:gdLst/>
              <a:ahLst/>
              <a:cxnLst>
                <a:cxn ang="0">
                  <a:pos x="1532" y="1741"/>
                </a:cxn>
                <a:cxn ang="0">
                  <a:pos x="1597" y="1741"/>
                </a:cxn>
                <a:cxn ang="0">
                  <a:pos x="1652" y="1731"/>
                </a:cxn>
                <a:cxn ang="0">
                  <a:pos x="1643" y="1676"/>
                </a:cxn>
                <a:cxn ang="0">
                  <a:pos x="1624" y="1602"/>
                </a:cxn>
                <a:cxn ang="0">
                  <a:pos x="1606" y="1518"/>
                </a:cxn>
                <a:cxn ang="0">
                  <a:pos x="1578" y="1472"/>
                </a:cxn>
                <a:cxn ang="0">
                  <a:pos x="1550" y="1417"/>
                </a:cxn>
                <a:cxn ang="0">
                  <a:pos x="1559" y="1361"/>
                </a:cxn>
                <a:cxn ang="0">
                  <a:pos x="1532" y="1305"/>
                </a:cxn>
                <a:cxn ang="0">
                  <a:pos x="1532" y="1241"/>
                </a:cxn>
                <a:cxn ang="0">
                  <a:pos x="1569" y="1185"/>
                </a:cxn>
                <a:cxn ang="0">
                  <a:pos x="1634" y="1148"/>
                </a:cxn>
                <a:cxn ang="0">
                  <a:pos x="1671" y="1056"/>
                </a:cxn>
                <a:cxn ang="0">
                  <a:pos x="1699" y="1037"/>
                </a:cxn>
                <a:cxn ang="0">
                  <a:pos x="1745" y="972"/>
                </a:cxn>
                <a:cxn ang="0">
                  <a:pos x="1680" y="954"/>
                </a:cxn>
                <a:cxn ang="0">
                  <a:pos x="1643" y="907"/>
                </a:cxn>
                <a:cxn ang="0">
                  <a:pos x="1597" y="852"/>
                </a:cxn>
                <a:cxn ang="0">
                  <a:pos x="1541" y="815"/>
                </a:cxn>
                <a:cxn ang="0">
                  <a:pos x="1494" y="769"/>
                </a:cxn>
                <a:cxn ang="0">
                  <a:pos x="1467" y="713"/>
                </a:cxn>
                <a:cxn ang="0">
                  <a:pos x="1439" y="630"/>
                </a:cxn>
                <a:cxn ang="0">
                  <a:pos x="1402" y="546"/>
                </a:cxn>
                <a:cxn ang="0">
                  <a:pos x="1374" y="482"/>
                </a:cxn>
                <a:cxn ang="0">
                  <a:pos x="1346" y="408"/>
                </a:cxn>
                <a:cxn ang="0">
                  <a:pos x="1364" y="352"/>
                </a:cxn>
                <a:cxn ang="0">
                  <a:pos x="1318" y="334"/>
                </a:cxn>
                <a:cxn ang="0">
                  <a:pos x="1272" y="315"/>
                </a:cxn>
                <a:cxn ang="0">
                  <a:pos x="1235" y="297"/>
                </a:cxn>
                <a:cxn ang="0">
                  <a:pos x="1188" y="241"/>
                </a:cxn>
                <a:cxn ang="0">
                  <a:pos x="1142" y="204"/>
                </a:cxn>
                <a:cxn ang="0">
                  <a:pos x="1086" y="223"/>
                </a:cxn>
                <a:cxn ang="0">
                  <a:pos x="1030" y="260"/>
                </a:cxn>
                <a:cxn ang="0">
                  <a:pos x="975" y="278"/>
                </a:cxn>
                <a:cxn ang="0">
                  <a:pos x="910" y="287"/>
                </a:cxn>
                <a:cxn ang="0">
                  <a:pos x="854" y="241"/>
                </a:cxn>
                <a:cxn ang="0">
                  <a:pos x="826" y="185"/>
                </a:cxn>
                <a:cxn ang="0">
                  <a:pos x="752" y="139"/>
                </a:cxn>
                <a:cxn ang="0">
                  <a:pos x="687" y="148"/>
                </a:cxn>
                <a:cxn ang="0">
                  <a:pos x="622" y="102"/>
                </a:cxn>
                <a:cxn ang="0">
                  <a:pos x="576" y="65"/>
                </a:cxn>
                <a:cxn ang="0">
                  <a:pos x="529" y="28"/>
                </a:cxn>
                <a:cxn ang="0">
                  <a:pos x="464" y="10"/>
                </a:cxn>
                <a:cxn ang="0">
                  <a:pos x="418" y="19"/>
                </a:cxn>
                <a:cxn ang="0">
                  <a:pos x="390" y="10"/>
                </a:cxn>
                <a:cxn ang="0">
                  <a:pos x="353" y="65"/>
                </a:cxn>
                <a:cxn ang="0">
                  <a:pos x="344" y="102"/>
                </a:cxn>
                <a:cxn ang="0">
                  <a:pos x="325" y="130"/>
                </a:cxn>
                <a:cxn ang="0">
                  <a:pos x="288" y="158"/>
                </a:cxn>
                <a:cxn ang="0">
                  <a:pos x="242" y="176"/>
                </a:cxn>
                <a:cxn ang="0">
                  <a:pos x="204" y="223"/>
                </a:cxn>
                <a:cxn ang="0">
                  <a:pos x="130" y="260"/>
                </a:cxn>
                <a:cxn ang="0">
                  <a:pos x="75" y="269"/>
                </a:cxn>
                <a:cxn ang="0">
                  <a:pos x="37" y="241"/>
                </a:cxn>
                <a:cxn ang="0">
                  <a:pos x="10" y="223"/>
                </a:cxn>
                <a:cxn ang="0">
                  <a:pos x="0" y="167"/>
                </a:cxn>
                <a:cxn ang="0">
                  <a:pos x="10" y="111"/>
                </a:cxn>
                <a:cxn ang="0">
                  <a:pos x="47" y="47"/>
                </a:cxn>
              </a:cxnLst>
              <a:rect l="0" t="0" r="r" b="b"/>
              <a:pathLst>
                <a:path w="1745" h="1750">
                  <a:moveTo>
                    <a:pt x="1476" y="1741"/>
                  </a:moveTo>
                  <a:lnTo>
                    <a:pt x="1476" y="1750"/>
                  </a:lnTo>
                  <a:lnTo>
                    <a:pt x="1485" y="1750"/>
                  </a:lnTo>
                  <a:lnTo>
                    <a:pt x="1494" y="1741"/>
                  </a:lnTo>
                  <a:lnTo>
                    <a:pt x="1494" y="1731"/>
                  </a:lnTo>
                  <a:lnTo>
                    <a:pt x="1504" y="1731"/>
                  </a:lnTo>
                  <a:lnTo>
                    <a:pt x="1513" y="1741"/>
                  </a:lnTo>
                  <a:lnTo>
                    <a:pt x="1522" y="1741"/>
                  </a:lnTo>
                  <a:lnTo>
                    <a:pt x="1532" y="1741"/>
                  </a:lnTo>
                  <a:lnTo>
                    <a:pt x="1541" y="1741"/>
                  </a:lnTo>
                  <a:lnTo>
                    <a:pt x="1550" y="1741"/>
                  </a:lnTo>
                  <a:lnTo>
                    <a:pt x="1559" y="1741"/>
                  </a:lnTo>
                  <a:lnTo>
                    <a:pt x="1559" y="1750"/>
                  </a:lnTo>
                  <a:lnTo>
                    <a:pt x="1569" y="1750"/>
                  </a:lnTo>
                  <a:lnTo>
                    <a:pt x="1578" y="1750"/>
                  </a:lnTo>
                  <a:lnTo>
                    <a:pt x="1587" y="1750"/>
                  </a:lnTo>
                  <a:lnTo>
                    <a:pt x="1597" y="1750"/>
                  </a:lnTo>
                  <a:lnTo>
                    <a:pt x="1597" y="1741"/>
                  </a:lnTo>
                  <a:lnTo>
                    <a:pt x="1606" y="1741"/>
                  </a:lnTo>
                  <a:lnTo>
                    <a:pt x="1606" y="1731"/>
                  </a:lnTo>
                  <a:lnTo>
                    <a:pt x="1615" y="1731"/>
                  </a:lnTo>
                  <a:lnTo>
                    <a:pt x="1624" y="1731"/>
                  </a:lnTo>
                  <a:lnTo>
                    <a:pt x="1624" y="1741"/>
                  </a:lnTo>
                  <a:lnTo>
                    <a:pt x="1634" y="1741"/>
                  </a:lnTo>
                  <a:lnTo>
                    <a:pt x="1643" y="1741"/>
                  </a:lnTo>
                  <a:lnTo>
                    <a:pt x="1652" y="1741"/>
                  </a:lnTo>
                  <a:lnTo>
                    <a:pt x="1652" y="1731"/>
                  </a:lnTo>
                  <a:lnTo>
                    <a:pt x="1661" y="1731"/>
                  </a:lnTo>
                  <a:lnTo>
                    <a:pt x="1661" y="1722"/>
                  </a:lnTo>
                  <a:lnTo>
                    <a:pt x="1661" y="1713"/>
                  </a:lnTo>
                  <a:lnTo>
                    <a:pt x="1652" y="1713"/>
                  </a:lnTo>
                  <a:lnTo>
                    <a:pt x="1652" y="1704"/>
                  </a:lnTo>
                  <a:lnTo>
                    <a:pt x="1652" y="1694"/>
                  </a:lnTo>
                  <a:lnTo>
                    <a:pt x="1643" y="1685"/>
                  </a:lnTo>
                  <a:lnTo>
                    <a:pt x="1652" y="1685"/>
                  </a:lnTo>
                  <a:lnTo>
                    <a:pt x="1643" y="1676"/>
                  </a:lnTo>
                  <a:lnTo>
                    <a:pt x="1634" y="1666"/>
                  </a:lnTo>
                  <a:lnTo>
                    <a:pt x="1634" y="1657"/>
                  </a:lnTo>
                  <a:lnTo>
                    <a:pt x="1624" y="1657"/>
                  </a:lnTo>
                  <a:lnTo>
                    <a:pt x="1624" y="1648"/>
                  </a:lnTo>
                  <a:lnTo>
                    <a:pt x="1624" y="1639"/>
                  </a:lnTo>
                  <a:lnTo>
                    <a:pt x="1624" y="1629"/>
                  </a:lnTo>
                  <a:lnTo>
                    <a:pt x="1634" y="1620"/>
                  </a:lnTo>
                  <a:lnTo>
                    <a:pt x="1624" y="1611"/>
                  </a:lnTo>
                  <a:lnTo>
                    <a:pt x="1624" y="1602"/>
                  </a:lnTo>
                  <a:lnTo>
                    <a:pt x="1615" y="1602"/>
                  </a:lnTo>
                  <a:lnTo>
                    <a:pt x="1615" y="1583"/>
                  </a:lnTo>
                  <a:lnTo>
                    <a:pt x="1615" y="1574"/>
                  </a:lnTo>
                  <a:lnTo>
                    <a:pt x="1615" y="1565"/>
                  </a:lnTo>
                  <a:lnTo>
                    <a:pt x="1615" y="1555"/>
                  </a:lnTo>
                  <a:lnTo>
                    <a:pt x="1615" y="1546"/>
                  </a:lnTo>
                  <a:lnTo>
                    <a:pt x="1615" y="1537"/>
                  </a:lnTo>
                  <a:lnTo>
                    <a:pt x="1606" y="1528"/>
                  </a:lnTo>
                  <a:lnTo>
                    <a:pt x="1606" y="1518"/>
                  </a:lnTo>
                  <a:lnTo>
                    <a:pt x="1615" y="1518"/>
                  </a:lnTo>
                  <a:lnTo>
                    <a:pt x="1606" y="1518"/>
                  </a:lnTo>
                  <a:lnTo>
                    <a:pt x="1606" y="1509"/>
                  </a:lnTo>
                  <a:lnTo>
                    <a:pt x="1597" y="1509"/>
                  </a:lnTo>
                  <a:lnTo>
                    <a:pt x="1597" y="1500"/>
                  </a:lnTo>
                  <a:lnTo>
                    <a:pt x="1587" y="1500"/>
                  </a:lnTo>
                  <a:lnTo>
                    <a:pt x="1587" y="1491"/>
                  </a:lnTo>
                  <a:lnTo>
                    <a:pt x="1587" y="1481"/>
                  </a:lnTo>
                  <a:lnTo>
                    <a:pt x="1578" y="1472"/>
                  </a:lnTo>
                  <a:lnTo>
                    <a:pt x="1578" y="1463"/>
                  </a:lnTo>
                  <a:lnTo>
                    <a:pt x="1578" y="1454"/>
                  </a:lnTo>
                  <a:lnTo>
                    <a:pt x="1587" y="1444"/>
                  </a:lnTo>
                  <a:lnTo>
                    <a:pt x="1578" y="1444"/>
                  </a:lnTo>
                  <a:lnTo>
                    <a:pt x="1578" y="1435"/>
                  </a:lnTo>
                  <a:lnTo>
                    <a:pt x="1569" y="1435"/>
                  </a:lnTo>
                  <a:lnTo>
                    <a:pt x="1559" y="1435"/>
                  </a:lnTo>
                  <a:lnTo>
                    <a:pt x="1559" y="1426"/>
                  </a:lnTo>
                  <a:lnTo>
                    <a:pt x="1550" y="1417"/>
                  </a:lnTo>
                  <a:lnTo>
                    <a:pt x="1550" y="1407"/>
                  </a:lnTo>
                  <a:lnTo>
                    <a:pt x="1541" y="1407"/>
                  </a:lnTo>
                  <a:lnTo>
                    <a:pt x="1532" y="1407"/>
                  </a:lnTo>
                  <a:lnTo>
                    <a:pt x="1541" y="1398"/>
                  </a:lnTo>
                  <a:lnTo>
                    <a:pt x="1541" y="1389"/>
                  </a:lnTo>
                  <a:lnTo>
                    <a:pt x="1541" y="1380"/>
                  </a:lnTo>
                  <a:lnTo>
                    <a:pt x="1550" y="1380"/>
                  </a:lnTo>
                  <a:lnTo>
                    <a:pt x="1550" y="1370"/>
                  </a:lnTo>
                  <a:lnTo>
                    <a:pt x="1559" y="1361"/>
                  </a:lnTo>
                  <a:lnTo>
                    <a:pt x="1559" y="1352"/>
                  </a:lnTo>
                  <a:lnTo>
                    <a:pt x="1550" y="1352"/>
                  </a:lnTo>
                  <a:lnTo>
                    <a:pt x="1550" y="1343"/>
                  </a:lnTo>
                  <a:lnTo>
                    <a:pt x="1559" y="1333"/>
                  </a:lnTo>
                  <a:lnTo>
                    <a:pt x="1550" y="1324"/>
                  </a:lnTo>
                  <a:lnTo>
                    <a:pt x="1550" y="1315"/>
                  </a:lnTo>
                  <a:lnTo>
                    <a:pt x="1541" y="1315"/>
                  </a:lnTo>
                  <a:lnTo>
                    <a:pt x="1541" y="1305"/>
                  </a:lnTo>
                  <a:lnTo>
                    <a:pt x="1532" y="1305"/>
                  </a:lnTo>
                  <a:lnTo>
                    <a:pt x="1522" y="1296"/>
                  </a:lnTo>
                  <a:lnTo>
                    <a:pt x="1522" y="1287"/>
                  </a:lnTo>
                  <a:lnTo>
                    <a:pt x="1522" y="1278"/>
                  </a:lnTo>
                  <a:lnTo>
                    <a:pt x="1513" y="1268"/>
                  </a:lnTo>
                  <a:lnTo>
                    <a:pt x="1513" y="1259"/>
                  </a:lnTo>
                  <a:lnTo>
                    <a:pt x="1522" y="1259"/>
                  </a:lnTo>
                  <a:lnTo>
                    <a:pt x="1522" y="1250"/>
                  </a:lnTo>
                  <a:lnTo>
                    <a:pt x="1532" y="1250"/>
                  </a:lnTo>
                  <a:lnTo>
                    <a:pt x="1532" y="1241"/>
                  </a:lnTo>
                  <a:lnTo>
                    <a:pt x="1541" y="1241"/>
                  </a:lnTo>
                  <a:lnTo>
                    <a:pt x="1550" y="1241"/>
                  </a:lnTo>
                  <a:lnTo>
                    <a:pt x="1550" y="1231"/>
                  </a:lnTo>
                  <a:lnTo>
                    <a:pt x="1559" y="1231"/>
                  </a:lnTo>
                  <a:lnTo>
                    <a:pt x="1569" y="1231"/>
                  </a:lnTo>
                  <a:lnTo>
                    <a:pt x="1559" y="1231"/>
                  </a:lnTo>
                  <a:lnTo>
                    <a:pt x="1559" y="1222"/>
                  </a:lnTo>
                  <a:lnTo>
                    <a:pt x="1569" y="1194"/>
                  </a:lnTo>
                  <a:lnTo>
                    <a:pt x="1569" y="1185"/>
                  </a:lnTo>
                  <a:lnTo>
                    <a:pt x="1578" y="1176"/>
                  </a:lnTo>
                  <a:lnTo>
                    <a:pt x="1587" y="1167"/>
                  </a:lnTo>
                  <a:lnTo>
                    <a:pt x="1597" y="1167"/>
                  </a:lnTo>
                  <a:lnTo>
                    <a:pt x="1606" y="1167"/>
                  </a:lnTo>
                  <a:lnTo>
                    <a:pt x="1606" y="1157"/>
                  </a:lnTo>
                  <a:lnTo>
                    <a:pt x="1615" y="1157"/>
                  </a:lnTo>
                  <a:lnTo>
                    <a:pt x="1624" y="1157"/>
                  </a:lnTo>
                  <a:lnTo>
                    <a:pt x="1634" y="1157"/>
                  </a:lnTo>
                  <a:lnTo>
                    <a:pt x="1634" y="1148"/>
                  </a:lnTo>
                  <a:lnTo>
                    <a:pt x="1643" y="1139"/>
                  </a:lnTo>
                  <a:lnTo>
                    <a:pt x="1652" y="1120"/>
                  </a:lnTo>
                  <a:lnTo>
                    <a:pt x="1652" y="1102"/>
                  </a:lnTo>
                  <a:lnTo>
                    <a:pt x="1652" y="1093"/>
                  </a:lnTo>
                  <a:lnTo>
                    <a:pt x="1652" y="1083"/>
                  </a:lnTo>
                  <a:lnTo>
                    <a:pt x="1652" y="1074"/>
                  </a:lnTo>
                  <a:lnTo>
                    <a:pt x="1652" y="1065"/>
                  </a:lnTo>
                  <a:lnTo>
                    <a:pt x="1661" y="1056"/>
                  </a:lnTo>
                  <a:lnTo>
                    <a:pt x="1671" y="1056"/>
                  </a:lnTo>
                  <a:lnTo>
                    <a:pt x="1680" y="1056"/>
                  </a:lnTo>
                  <a:lnTo>
                    <a:pt x="1680" y="1065"/>
                  </a:lnTo>
                  <a:lnTo>
                    <a:pt x="1689" y="1065"/>
                  </a:lnTo>
                  <a:lnTo>
                    <a:pt x="1689" y="1074"/>
                  </a:lnTo>
                  <a:lnTo>
                    <a:pt x="1699" y="1074"/>
                  </a:lnTo>
                  <a:lnTo>
                    <a:pt x="1699" y="1065"/>
                  </a:lnTo>
                  <a:lnTo>
                    <a:pt x="1699" y="1056"/>
                  </a:lnTo>
                  <a:lnTo>
                    <a:pt x="1699" y="1046"/>
                  </a:lnTo>
                  <a:lnTo>
                    <a:pt x="1699" y="1037"/>
                  </a:lnTo>
                  <a:lnTo>
                    <a:pt x="1708" y="1028"/>
                  </a:lnTo>
                  <a:lnTo>
                    <a:pt x="1708" y="1019"/>
                  </a:lnTo>
                  <a:lnTo>
                    <a:pt x="1708" y="1009"/>
                  </a:lnTo>
                  <a:lnTo>
                    <a:pt x="1708" y="1000"/>
                  </a:lnTo>
                  <a:lnTo>
                    <a:pt x="1717" y="1000"/>
                  </a:lnTo>
                  <a:lnTo>
                    <a:pt x="1717" y="991"/>
                  </a:lnTo>
                  <a:lnTo>
                    <a:pt x="1726" y="991"/>
                  </a:lnTo>
                  <a:lnTo>
                    <a:pt x="1736" y="982"/>
                  </a:lnTo>
                  <a:lnTo>
                    <a:pt x="1745" y="972"/>
                  </a:lnTo>
                  <a:lnTo>
                    <a:pt x="1745" y="963"/>
                  </a:lnTo>
                  <a:lnTo>
                    <a:pt x="1745" y="954"/>
                  </a:lnTo>
                  <a:lnTo>
                    <a:pt x="1736" y="954"/>
                  </a:lnTo>
                  <a:lnTo>
                    <a:pt x="1726" y="954"/>
                  </a:lnTo>
                  <a:lnTo>
                    <a:pt x="1717" y="954"/>
                  </a:lnTo>
                  <a:lnTo>
                    <a:pt x="1708" y="954"/>
                  </a:lnTo>
                  <a:lnTo>
                    <a:pt x="1699" y="954"/>
                  </a:lnTo>
                  <a:lnTo>
                    <a:pt x="1689" y="954"/>
                  </a:lnTo>
                  <a:lnTo>
                    <a:pt x="1680" y="954"/>
                  </a:lnTo>
                  <a:lnTo>
                    <a:pt x="1671" y="954"/>
                  </a:lnTo>
                  <a:lnTo>
                    <a:pt x="1671" y="944"/>
                  </a:lnTo>
                  <a:lnTo>
                    <a:pt x="1661" y="944"/>
                  </a:lnTo>
                  <a:lnTo>
                    <a:pt x="1661" y="935"/>
                  </a:lnTo>
                  <a:lnTo>
                    <a:pt x="1661" y="926"/>
                  </a:lnTo>
                  <a:lnTo>
                    <a:pt x="1652" y="926"/>
                  </a:lnTo>
                  <a:lnTo>
                    <a:pt x="1652" y="917"/>
                  </a:lnTo>
                  <a:lnTo>
                    <a:pt x="1643" y="917"/>
                  </a:lnTo>
                  <a:lnTo>
                    <a:pt x="1643" y="907"/>
                  </a:lnTo>
                  <a:lnTo>
                    <a:pt x="1634" y="907"/>
                  </a:lnTo>
                  <a:lnTo>
                    <a:pt x="1634" y="898"/>
                  </a:lnTo>
                  <a:lnTo>
                    <a:pt x="1624" y="889"/>
                  </a:lnTo>
                  <a:lnTo>
                    <a:pt x="1624" y="880"/>
                  </a:lnTo>
                  <a:lnTo>
                    <a:pt x="1624" y="870"/>
                  </a:lnTo>
                  <a:lnTo>
                    <a:pt x="1615" y="870"/>
                  </a:lnTo>
                  <a:lnTo>
                    <a:pt x="1615" y="861"/>
                  </a:lnTo>
                  <a:lnTo>
                    <a:pt x="1606" y="852"/>
                  </a:lnTo>
                  <a:lnTo>
                    <a:pt x="1597" y="852"/>
                  </a:lnTo>
                  <a:lnTo>
                    <a:pt x="1597" y="843"/>
                  </a:lnTo>
                  <a:lnTo>
                    <a:pt x="1587" y="843"/>
                  </a:lnTo>
                  <a:lnTo>
                    <a:pt x="1587" y="833"/>
                  </a:lnTo>
                  <a:lnTo>
                    <a:pt x="1578" y="843"/>
                  </a:lnTo>
                  <a:lnTo>
                    <a:pt x="1569" y="843"/>
                  </a:lnTo>
                  <a:lnTo>
                    <a:pt x="1559" y="843"/>
                  </a:lnTo>
                  <a:lnTo>
                    <a:pt x="1550" y="833"/>
                  </a:lnTo>
                  <a:lnTo>
                    <a:pt x="1550" y="824"/>
                  </a:lnTo>
                  <a:lnTo>
                    <a:pt x="1541" y="815"/>
                  </a:lnTo>
                  <a:lnTo>
                    <a:pt x="1541" y="806"/>
                  </a:lnTo>
                  <a:lnTo>
                    <a:pt x="1541" y="796"/>
                  </a:lnTo>
                  <a:lnTo>
                    <a:pt x="1541" y="787"/>
                  </a:lnTo>
                  <a:lnTo>
                    <a:pt x="1532" y="778"/>
                  </a:lnTo>
                  <a:lnTo>
                    <a:pt x="1532" y="769"/>
                  </a:lnTo>
                  <a:lnTo>
                    <a:pt x="1522" y="769"/>
                  </a:lnTo>
                  <a:lnTo>
                    <a:pt x="1513" y="769"/>
                  </a:lnTo>
                  <a:lnTo>
                    <a:pt x="1504" y="769"/>
                  </a:lnTo>
                  <a:lnTo>
                    <a:pt x="1494" y="769"/>
                  </a:lnTo>
                  <a:lnTo>
                    <a:pt x="1494" y="759"/>
                  </a:lnTo>
                  <a:lnTo>
                    <a:pt x="1485" y="759"/>
                  </a:lnTo>
                  <a:lnTo>
                    <a:pt x="1485" y="750"/>
                  </a:lnTo>
                  <a:lnTo>
                    <a:pt x="1485" y="741"/>
                  </a:lnTo>
                  <a:lnTo>
                    <a:pt x="1485" y="732"/>
                  </a:lnTo>
                  <a:lnTo>
                    <a:pt x="1476" y="732"/>
                  </a:lnTo>
                  <a:lnTo>
                    <a:pt x="1476" y="722"/>
                  </a:lnTo>
                  <a:lnTo>
                    <a:pt x="1476" y="713"/>
                  </a:lnTo>
                  <a:lnTo>
                    <a:pt x="1467" y="713"/>
                  </a:lnTo>
                  <a:lnTo>
                    <a:pt x="1467" y="704"/>
                  </a:lnTo>
                  <a:lnTo>
                    <a:pt x="1467" y="695"/>
                  </a:lnTo>
                  <a:lnTo>
                    <a:pt x="1457" y="685"/>
                  </a:lnTo>
                  <a:lnTo>
                    <a:pt x="1457" y="676"/>
                  </a:lnTo>
                  <a:lnTo>
                    <a:pt x="1448" y="667"/>
                  </a:lnTo>
                  <a:lnTo>
                    <a:pt x="1448" y="658"/>
                  </a:lnTo>
                  <a:lnTo>
                    <a:pt x="1448" y="648"/>
                  </a:lnTo>
                  <a:lnTo>
                    <a:pt x="1439" y="639"/>
                  </a:lnTo>
                  <a:lnTo>
                    <a:pt x="1439" y="630"/>
                  </a:lnTo>
                  <a:lnTo>
                    <a:pt x="1429" y="630"/>
                  </a:lnTo>
                  <a:lnTo>
                    <a:pt x="1429" y="621"/>
                  </a:lnTo>
                  <a:lnTo>
                    <a:pt x="1420" y="611"/>
                  </a:lnTo>
                  <a:lnTo>
                    <a:pt x="1411" y="602"/>
                  </a:lnTo>
                  <a:lnTo>
                    <a:pt x="1411" y="593"/>
                  </a:lnTo>
                  <a:lnTo>
                    <a:pt x="1402" y="583"/>
                  </a:lnTo>
                  <a:lnTo>
                    <a:pt x="1402" y="574"/>
                  </a:lnTo>
                  <a:lnTo>
                    <a:pt x="1402" y="565"/>
                  </a:lnTo>
                  <a:lnTo>
                    <a:pt x="1402" y="546"/>
                  </a:lnTo>
                  <a:lnTo>
                    <a:pt x="1392" y="546"/>
                  </a:lnTo>
                  <a:lnTo>
                    <a:pt x="1392" y="537"/>
                  </a:lnTo>
                  <a:lnTo>
                    <a:pt x="1402" y="537"/>
                  </a:lnTo>
                  <a:lnTo>
                    <a:pt x="1392" y="528"/>
                  </a:lnTo>
                  <a:lnTo>
                    <a:pt x="1392" y="519"/>
                  </a:lnTo>
                  <a:lnTo>
                    <a:pt x="1392" y="509"/>
                  </a:lnTo>
                  <a:lnTo>
                    <a:pt x="1383" y="500"/>
                  </a:lnTo>
                  <a:lnTo>
                    <a:pt x="1374" y="491"/>
                  </a:lnTo>
                  <a:lnTo>
                    <a:pt x="1374" y="482"/>
                  </a:lnTo>
                  <a:lnTo>
                    <a:pt x="1364" y="482"/>
                  </a:lnTo>
                  <a:lnTo>
                    <a:pt x="1355" y="472"/>
                  </a:lnTo>
                  <a:lnTo>
                    <a:pt x="1355" y="463"/>
                  </a:lnTo>
                  <a:lnTo>
                    <a:pt x="1355" y="454"/>
                  </a:lnTo>
                  <a:lnTo>
                    <a:pt x="1355" y="445"/>
                  </a:lnTo>
                  <a:lnTo>
                    <a:pt x="1355" y="435"/>
                  </a:lnTo>
                  <a:lnTo>
                    <a:pt x="1355" y="426"/>
                  </a:lnTo>
                  <a:lnTo>
                    <a:pt x="1346" y="417"/>
                  </a:lnTo>
                  <a:lnTo>
                    <a:pt x="1346" y="408"/>
                  </a:lnTo>
                  <a:lnTo>
                    <a:pt x="1355" y="408"/>
                  </a:lnTo>
                  <a:lnTo>
                    <a:pt x="1364" y="398"/>
                  </a:lnTo>
                  <a:lnTo>
                    <a:pt x="1374" y="398"/>
                  </a:lnTo>
                  <a:lnTo>
                    <a:pt x="1374" y="389"/>
                  </a:lnTo>
                  <a:lnTo>
                    <a:pt x="1374" y="380"/>
                  </a:lnTo>
                  <a:lnTo>
                    <a:pt x="1364" y="380"/>
                  </a:lnTo>
                  <a:lnTo>
                    <a:pt x="1364" y="371"/>
                  </a:lnTo>
                  <a:lnTo>
                    <a:pt x="1364" y="361"/>
                  </a:lnTo>
                  <a:lnTo>
                    <a:pt x="1364" y="352"/>
                  </a:lnTo>
                  <a:lnTo>
                    <a:pt x="1364" y="343"/>
                  </a:lnTo>
                  <a:lnTo>
                    <a:pt x="1355" y="343"/>
                  </a:lnTo>
                  <a:lnTo>
                    <a:pt x="1355" y="334"/>
                  </a:lnTo>
                  <a:lnTo>
                    <a:pt x="1346" y="334"/>
                  </a:lnTo>
                  <a:lnTo>
                    <a:pt x="1346" y="324"/>
                  </a:lnTo>
                  <a:lnTo>
                    <a:pt x="1337" y="324"/>
                  </a:lnTo>
                  <a:lnTo>
                    <a:pt x="1327" y="324"/>
                  </a:lnTo>
                  <a:lnTo>
                    <a:pt x="1318" y="324"/>
                  </a:lnTo>
                  <a:lnTo>
                    <a:pt x="1318" y="334"/>
                  </a:lnTo>
                  <a:lnTo>
                    <a:pt x="1309" y="334"/>
                  </a:lnTo>
                  <a:lnTo>
                    <a:pt x="1318" y="334"/>
                  </a:lnTo>
                  <a:lnTo>
                    <a:pt x="1309" y="334"/>
                  </a:lnTo>
                  <a:lnTo>
                    <a:pt x="1300" y="334"/>
                  </a:lnTo>
                  <a:lnTo>
                    <a:pt x="1290" y="334"/>
                  </a:lnTo>
                  <a:lnTo>
                    <a:pt x="1281" y="334"/>
                  </a:lnTo>
                  <a:lnTo>
                    <a:pt x="1281" y="324"/>
                  </a:lnTo>
                  <a:lnTo>
                    <a:pt x="1272" y="324"/>
                  </a:lnTo>
                  <a:lnTo>
                    <a:pt x="1272" y="315"/>
                  </a:lnTo>
                  <a:lnTo>
                    <a:pt x="1262" y="315"/>
                  </a:lnTo>
                  <a:lnTo>
                    <a:pt x="1253" y="324"/>
                  </a:lnTo>
                  <a:lnTo>
                    <a:pt x="1253" y="315"/>
                  </a:lnTo>
                  <a:lnTo>
                    <a:pt x="1253" y="306"/>
                  </a:lnTo>
                  <a:lnTo>
                    <a:pt x="1244" y="315"/>
                  </a:lnTo>
                  <a:lnTo>
                    <a:pt x="1244" y="306"/>
                  </a:lnTo>
                  <a:lnTo>
                    <a:pt x="1244" y="297"/>
                  </a:lnTo>
                  <a:lnTo>
                    <a:pt x="1235" y="306"/>
                  </a:lnTo>
                  <a:lnTo>
                    <a:pt x="1235" y="297"/>
                  </a:lnTo>
                  <a:lnTo>
                    <a:pt x="1225" y="297"/>
                  </a:lnTo>
                  <a:lnTo>
                    <a:pt x="1225" y="287"/>
                  </a:lnTo>
                  <a:lnTo>
                    <a:pt x="1225" y="278"/>
                  </a:lnTo>
                  <a:lnTo>
                    <a:pt x="1216" y="269"/>
                  </a:lnTo>
                  <a:lnTo>
                    <a:pt x="1207" y="260"/>
                  </a:lnTo>
                  <a:lnTo>
                    <a:pt x="1207" y="250"/>
                  </a:lnTo>
                  <a:lnTo>
                    <a:pt x="1207" y="241"/>
                  </a:lnTo>
                  <a:lnTo>
                    <a:pt x="1197" y="241"/>
                  </a:lnTo>
                  <a:lnTo>
                    <a:pt x="1188" y="241"/>
                  </a:lnTo>
                  <a:lnTo>
                    <a:pt x="1188" y="232"/>
                  </a:lnTo>
                  <a:lnTo>
                    <a:pt x="1179" y="232"/>
                  </a:lnTo>
                  <a:lnTo>
                    <a:pt x="1179" y="223"/>
                  </a:lnTo>
                  <a:lnTo>
                    <a:pt x="1170" y="223"/>
                  </a:lnTo>
                  <a:lnTo>
                    <a:pt x="1170" y="213"/>
                  </a:lnTo>
                  <a:lnTo>
                    <a:pt x="1160" y="213"/>
                  </a:lnTo>
                  <a:lnTo>
                    <a:pt x="1151" y="213"/>
                  </a:lnTo>
                  <a:lnTo>
                    <a:pt x="1142" y="213"/>
                  </a:lnTo>
                  <a:lnTo>
                    <a:pt x="1142" y="204"/>
                  </a:lnTo>
                  <a:lnTo>
                    <a:pt x="1132" y="204"/>
                  </a:lnTo>
                  <a:lnTo>
                    <a:pt x="1123" y="204"/>
                  </a:lnTo>
                  <a:lnTo>
                    <a:pt x="1114" y="213"/>
                  </a:lnTo>
                  <a:lnTo>
                    <a:pt x="1105" y="213"/>
                  </a:lnTo>
                  <a:lnTo>
                    <a:pt x="1105" y="223"/>
                  </a:lnTo>
                  <a:lnTo>
                    <a:pt x="1095" y="223"/>
                  </a:lnTo>
                  <a:lnTo>
                    <a:pt x="1086" y="223"/>
                  </a:lnTo>
                  <a:lnTo>
                    <a:pt x="1086" y="232"/>
                  </a:lnTo>
                  <a:lnTo>
                    <a:pt x="1086" y="223"/>
                  </a:lnTo>
                  <a:lnTo>
                    <a:pt x="1086" y="232"/>
                  </a:lnTo>
                  <a:lnTo>
                    <a:pt x="1077" y="232"/>
                  </a:lnTo>
                  <a:lnTo>
                    <a:pt x="1077" y="241"/>
                  </a:lnTo>
                  <a:lnTo>
                    <a:pt x="1068" y="241"/>
                  </a:lnTo>
                  <a:lnTo>
                    <a:pt x="1058" y="250"/>
                  </a:lnTo>
                  <a:lnTo>
                    <a:pt x="1049" y="250"/>
                  </a:lnTo>
                  <a:lnTo>
                    <a:pt x="1049" y="260"/>
                  </a:lnTo>
                  <a:lnTo>
                    <a:pt x="1040" y="260"/>
                  </a:lnTo>
                  <a:lnTo>
                    <a:pt x="1030" y="260"/>
                  </a:lnTo>
                  <a:lnTo>
                    <a:pt x="1030" y="250"/>
                  </a:lnTo>
                  <a:lnTo>
                    <a:pt x="1030" y="260"/>
                  </a:lnTo>
                  <a:lnTo>
                    <a:pt x="1021" y="260"/>
                  </a:lnTo>
                  <a:lnTo>
                    <a:pt x="1012" y="269"/>
                  </a:lnTo>
                  <a:lnTo>
                    <a:pt x="1003" y="269"/>
                  </a:lnTo>
                  <a:lnTo>
                    <a:pt x="993" y="269"/>
                  </a:lnTo>
                  <a:lnTo>
                    <a:pt x="993" y="278"/>
                  </a:lnTo>
                  <a:lnTo>
                    <a:pt x="984" y="278"/>
                  </a:lnTo>
                  <a:lnTo>
                    <a:pt x="975" y="278"/>
                  </a:lnTo>
                  <a:lnTo>
                    <a:pt x="965" y="278"/>
                  </a:lnTo>
                  <a:lnTo>
                    <a:pt x="956" y="278"/>
                  </a:lnTo>
                  <a:lnTo>
                    <a:pt x="947" y="278"/>
                  </a:lnTo>
                  <a:lnTo>
                    <a:pt x="947" y="287"/>
                  </a:lnTo>
                  <a:lnTo>
                    <a:pt x="938" y="287"/>
                  </a:lnTo>
                  <a:lnTo>
                    <a:pt x="928" y="287"/>
                  </a:lnTo>
                  <a:lnTo>
                    <a:pt x="919" y="287"/>
                  </a:lnTo>
                  <a:lnTo>
                    <a:pt x="919" y="278"/>
                  </a:lnTo>
                  <a:lnTo>
                    <a:pt x="910" y="287"/>
                  </a:lnTo>
                  <a:lnTo>
                    <a:pt x="900" y="287"/>
                  </a:lnTo>
                  <a:lnTo>
                    <a:pt x="900" y="278"/>
                  </a:lnTo>
                  <a:lnTo>
                    <a:pt x="891" y="278"/>
                  </a:lnTo>
                  <a:lnTo>
                    <a:pt x="891" y="269"/>
                  </a:lnTo>
                  <a:lnTo>
                    <a:pt x="882" y="269"/>
                  </a:lnTo>
                  <a:lnTo>
                    <a:pt x="873" y="260"/>
                  </a:lnTo>
                  <a:lnTo>
                    <a:pt x="863" y="260"/>
                  </a:lnTo>
                  <a:lnTo>
                    <a:pt x="863" y="250"/>
                  </a:lnTo>
                  <a:lnTo>
                    <a:pt x="854" y="241"/>
                  </a:lnTo>
                  <a:lnTo>
                    <a:pt x="854" y="232"/>
                  </a:lnTo>
                  <a:lnTo>
                    <a:pt x="845" y="232"/>
                  </a:lnTo>
                  <a:lnTo>
                    <a:pt x="845" y="223"/>
                  </a:lnTo>
                  <a:lnTo>
                    <a:pt x="845" y="213"/>
                  </a:lnTo>
                  <a:lnTo>
                    <a:pt x="845" y="204"/>
                  </a:lnTo>
                  <a:lnTo>
                    <a:pt x="836" y="204"/>
                  </a:lnTo>
                  <a:lnTo>
                    <a:pt x="836" y="195"/>
                  </a:lnTo>
                  <a:lnTo>
                    <a:pt x="826" y="195"/>
                  </a:lnTo>
                  <a:lnTo>
                    <a:pt x="826" y="185"/>
                  </a:lnTo>
                  <a:lnTo>
                    <a:pt x="817" y="176"/>
                  </a:lnTo>
                  <a:lnTo>
                    <a:pt x="808" y="176"/>
                  </a:lnTo>
                  <a:lnTo>
                    <a:pt x="798" y="167"/>
                  </a:lnTo>
                  <a:lnTo>
                    <a:pt x="789" y="158"/>
                  </a:lnTo>
                  <a:lnTo>
                    <a:pt x="780" y="158"/>
                  </a:lnTo>
                  <a:lnTo>
                    <a:pt x="771" y="148"/>
                  </a:lnTo>
                  <a:lnTo>
                    <a:pt x="761" y="148"/>
                  </a:lnTo>
                  <a:lnTo>
                    <a:pt x="761" y="139"/>
                  </a:lnTo>
                  <a:lnTo>
                    <a:pt x="752" y="139"/>
                  </a:lnTo>
                  <a:lnTo>
                    <a:pt x="743" y="139"/>
                  </a:lnTo>
                  <a:lnTo>
                    <a:pt x="743" y="148"/>
                  </a:lnTo>
                  <a:lnTo>
                    <a:pt x="733" y="148"/>
                  </a:lnTo>
                  <a:lnTo>
                    <a:pt x="724" y="148"/>
                  </a:lnTo>
                  <a:lnTo>
                    <a:pt x="724" y="158"/>
                  </a:lnTo>
                  <a:lnTo>
                    <a:pt x="715" y="148"/>
                  </a:lnTo>
                  <a:lnTo>
                    <a:pt x="706" y="148"/>
                  </a:lnTo>
                  <a:lnTo>
                    <a:pt x="696" y="148"/>
                  </a:lnTo>
                  <a:lnTo>
                    <a:pt x="687" y="148"/>
                  </a:lnTo>
                  <a:lnTo>
                    <a:pt x="687" y="139"/>
                  </a:lnTo>
                  <a:lnTo>
                    <a:pt x="678" y="139"/>
                  </a:lnTo>
                  <a:lnTo>
                    <a:pt x="668" y="130"/>
                  </a:lnTo>
                  <a:lnTo>
                    <a:pt x="659" y="130"/>
                  </a:lnTo>
                  <a:lnTo>
                    <a:pt x="650" y="130"/>
                  </a:lnTo>
                  <a:lnTo>
                    <a:pt x="641" y="121"/>
                  </a:lnTo>
                  <a:lnTo>
                    <a:pt x="631" y="121"/>
                  </a:lnTo>
                  <a:lnTo>
                    <a:pt x="622" y="111"/>
                  </a:lnTo>
                  <a:lnTo>
                    <a:pt x="622" y="102"/>
                  </a:lnTo>
                  <a:lnTo>
                    <a:pt x="613" y="102"/>
                  </a:lnTo>
                  <a:lnTo>
                    <a:pt x="613" y="93"/>
                  </a:lnTo>
                  <a:lnTo>
                    <a:pt x="604" y="93"/>
                  </a:lnTo>
                  <a:lnTo>
                    <a:pt x="594" y="93"/>
                  </a:lnTo>
                  <a:lnTo>
                    <a:pt x="594" y="84"/>
                  </a:lnTo>
                  <a:lnTo>
                    <a:pt x="585" y="84"/>
                  </a:lnTo>
                  <a:lnTo>
                    <a:pt x="585" y="74"/>
                  </a:lnTo>
                  <a:lnTo>
                    <a:pt x="576" y="74"/>
                  </a:lnTo>
                  <a:lnTo>
                    <a:pt x="576" y="65"/>
                  </a:lnTo>
                  <a:lnTo>
                    <a:pt x="566" y="65"/>
                  </a:lnTo>
                  <a:lnTo>
                    <a:pt x="566" y="56"/>
                  </a:lnTo>
                  <a:lnTo>
                    <a:pt x="557" y="56"/>
                  </a:lnTo>
                  <a:lnTo>
                    <a:pt x="557" y="47"/>
                  </a:lnTo>
                  <a:lnTo>
                    <a:pt x="557" y="37"/>
                  </a:lnTo>
                  <a:lnTo>
                    <a:pt x="548" y="37"/>
                  </a:lnTo>
                  <a:lnTo>
                    <a:pt x="548" y="28"/>
                  </a:lnTo>
                  <a:lnTo>
                    <a:pt x="539" y="28"/>
                  </a:lnTo>
                  <a:lnTo>
                    <a:pt x="529" y="28"/>
                  </a:lnTo>
                  <a:lnTo>
                    <a:pt x="520" y="19"/>
                  </a:lnTo>
                  <a:lnTo>
                    <a:pt x="511" y="19"/>
                  </a:lnTo>
                  <a:lnTo>
                    <a:pt x="501" y="19"/>
                  </a:lnTo>
                  <a:lnTo>
                    <a:pt x="501" y="10"/>
                  </a:lnTo>
                  <a:lnTo>
                    <a:pt x="492" y="10"/>
                  </a:lnTo>
                  <a:lnTo>
                    <a:pt x="483" y="10"/>
                  </a:lnTo>
                  <a:lnTo>
                    <a:pt x="483" y="19"/>
                  </a:lnTo>
                  <a:lnTo>
                    <a:pt x="474" y="10"/>
                  </a:lnTo>
                  <a:lnTo>
                    <a:pt x="464" y="10"/>
                  </a:lnTo>
                  <a:lnTo>
                    <a:pt x="455" y="10"/>
                  </a:lnTo>
                  <a:lnTo>
                    <a:pt x="446" y="10"/>
                  </a:lnTo>
                  <a:lnTo>
                    <a:pt x="436" y="10"/>
                  </a:lnTo>
                  <a:lnTo>
                    <a:pt x="446" y="10"/>
                  </a:lnTo>
                  <a:lnTo>
                    <a:pt x="446" y="0"/>
                  </a:lnTo>
                  <a:lnTo>
                    <a:pt x="436" y="0"/>
                  </a:lnTo>
                  <a:lnTo>
                    <a:pt x="427" y="10"/>
                  </a:lnTo>
                  <a:lnTo>
                    <a:pt x="427" y="19"/>
                  </a:lnTo>
                  <a:lnTo>
                    <a:pt x="418" y="19"/>
                  </a:lnTo>
                  <a:lnTo>
                    <a:pt x="418" y="28"/>
                  </a:lnTo>
                  <a:lnTo>
                    <a:pt x="409" y="28"/>
                  </a:lnTo>
                  <a:lnTo>
                    <a:pt x="409" y="19"/>
                  </a:lnTo>
                  <a:lnTo>
                    <a:pt x="399" y="19"/>
                  </a:lnTo>
                  <a:lnTo>
                    <a:pt x="399" y="10"/>
                  </a:lnTo>
                  <a:lnTo>
                    <a:pt x="409" y="10"/>
                  </a:lnTo>
                  <a:lnTo>
                    <a:pt x="399" y="0"/>
                  </a:lnTo>
                  <a:lnTo>
                    <a:pt x="390" y="0"/>
                  </a:lnTo>
                  <a:lnTo>
                    <a:pt x="390" y="10"/>
                  </a:lnTo>
                  <a:lnTo>
                    <a:pt x="381" y="10"/>
                  </a:lnTo>
                  <a:lnTo>
                    <a:pt x="381" y="19"/>
                  </a:lnTo>
                  <a:lnTo>
                    <a:pt x="381" y="28"/>
                  </a:lnTo>
                  <a:lnTo>
                    <a:pt x="381" y="37"/>
                  </a:lnTo>
                  <a:lnTo>
                    <a:pt x="372" y="47"/>
                  </a:lnTo>
                  <a:lnTo>
                    <a:pt x="372" y="56"/>
                  </a:lnTo>
                  <a:lnTo>
                    <a:pt x="372" y="65"/>
                  </a:lnTo>
                  <a:lnTo>
                    <a:pt x="362" y="65"/>
                  </a:lnTo>
                  <a:lnTo>
                    <a:pt x="353" y="65"/>
                  </a:lnTo>
                  <a:lnTo>
                    <a:pt x="344" y="65"/>
                  </a:lnTo>
                  <a:lnTo>
                    <a:pt x="344" y="74"/>
                  </a:lnTo>
                  <a:lnTo>
                    <a:pt x="353" y="74"/>
                  </a:lnTo>
                  <a:lnTo>
                    <a:pt x="362" y="84"/>
                  </a:lnTo>
                  <a:lnTo>
                    <a:pt x="362" y="93"/>
                  </a:lnTo>
                  <a:lnTo>
                    <a:pt x="353" y="93"/>
                  </a:lnTo>
                  <a:lnTo>
                    <a:pt x="353" y="84"/>
                  </a:lnTo>
                  <a:lnTo>
                    <a:pt x="344" y="93"/>
                  </a:lnTo>
                  <a:lnTo>
                    <a:pt x="344" y="102"/>
                  </a:lnTo>
                  <a:lnTo>
                    <a:pt x="334" y="102"/>
                  </a:lnTo>
                  <a:lnTo>
                    <a:pt x="334" y="93"/>
                  </a:lnTo>
                  <a:lnTo>
                    <a:pt x="325" y="93"/>
                  </a:lnTo>
                  <a:lnTo>
                    <a:pt x="325" y="102"/>
                  </a:lnTo>
                  <a:lnTo>
                    <a:pt x="334" y="102"/>
                  </a:lnTo>
                  <a:lnTo>
                    <a:pt x="334" y="111"/>
                  </a:lnTo>
                  <a:lnTo>
                    <a:pt x="325" y="111"/>
                  </a:lnTo>
                  <a:lnTo>
                    <a:pt x="325" y="121"/>
                  </a:lnTo>
                  <a:lnTo>
                    <a:pt x="325" y="130"/>
                  </a:lnTo>
                  <a:lnTo>
                    <a:pt x="316" y="130"/>
                  </a:lnTo>
                  <a:lnTo>
                    <a:pt x="316" y="121"/>
                  </a:lnTo>
                  <a:lnTo>
                    <a:pt x="307" y="121"/>
                  </a:lnTo>
                  <a:lnTo>
                    <a:pt x="307" y="130"/>
                  </a:lnTo>
                  <a:lnTo>
                    <a:pt x="307" y="139"/>
                  </a:lnTo>
                  <a:lnTo>
                    <a:pt x="297" y="139"/>
                  </a:lnTo>
                  <a:lnTo>
                    <a:pt x="297" y="148"/>
                  </a:lnTo>
                  <a:lnTo>
                    <a:pt x="288" y="148"/>
                  </a:lnTo>
                  <a:lnTo>
                    <a:pt x="288" y="158"/>
                  </a:lnTo>
                  <a:lnTo>
                    <a:pt x="279" y="158"/>
                  </a:lnTo>
                  <a:lnTo>
                    <a:pt x="269" y="158"/>
                  </a:lnTo>
                  <a:lnTo>
                    <a:pt x="269" y="167"/>
                  </a:lnTo>
                  <a:lnTo>
                    <a:pt x="269" y="176"/>
                  </a:lnTo>
                  <a:lnTo>
                    <a:pt x="260" y="176"/>
                  </a:lnTo>
                  <a:lnTo>
                    <a:pt x="260" y="167"/>
                  </a:lnTo>
                  <a:lnTo>
                    <a:pt x="251" y="167"/>
                  </a:lnTo>
                  <a:lnTo>
                    <a:pt x="242" y="167"/>
                  </a:lnTo>
                  <a:lnTo>
                    <a:pt x="242" y="176"/>
                  </a:lnTo>
                  <a:lnTo>
                    <a:pt x="232" y="176"/>
                  </a:lnTo>
                  <a:lnTo>
                    <a:pt x="232" y="185"/>
                  </a:lnTo>
                  <a:lnTo>
                    <a:pt x="223" y="185"/>
                  </a:lnTo>
                  <a:lnTo>
                    <a:pt x="223" y="195"/>
                  </a:lnTo>
                  <a:lnTo>
                    <a:pt x="223" y="204"/>
                  </a:lnTo>
                  <a:lnTo>
                    <a:pt x="223" y="213"/>
                  </a:lnTo>
                  <a:lnTo>
                    <a:pt x="214" y="213"/>
                  </a:lnTo>
                  <a:lnTo>
                    <a:pt x="214" y="223"/>
                  </a:lnTo>
                  <a:lnTo>
                    <a:pt x="204" y="223"/>
                  </a:lnTo>
                  <a:lnTo>
                    <a:pt x="204" y="232"/>
                  </a:lnTo>
                  <a:lnTo>
                    <a:pt x="195" y="232"/>
                  </a:lnTo>
                  <a:lnTo>
                    <a:pt x="186" y="232"/>
                  </a:lnTo>
                  <a:lnTo>
                    <a:pt x="177" y="241"/>
                  </a:lnTo>
                  <a:lnTo>
                    <a:pt x="167" y="250"/>
                  </a:lnTo>
                  <a:lnTo>
                    <a:pt x="158" y="250"/>
                  </a:lnTo>
                  <a:lnTo>
                    <a:pt x="149" y="260"/>
                  </a:lnTo>
                  <a:lnTo>
                    <a:pt x="139" y="260"/>
                  </a:lnTo>
                  <a:lnTo>
                    <a:pt x="130" y="260"/>
                  </a:lnTo>
                  <a:lnTo>
                    <a:pt x="130" y="269"/>
                  </a:lnTo>
                  <a:lnTo>
                    <a:pt x="121" y="269"/>
                  </a:lnTo>
                  <a:lnTo>
                    <a:pt x="112" y="269"/>
                  </a:lnTo>
                  <a:lnTo>
                    <a:pt x="102" y="269"/>
                  </a:lnTo>
                  <a:lnTo>
                    <a:pt x="93" y="269"/>
                  </a:lnTo>
                  <a:lnTo>
                    <a:pt x="93" y="278"/>
                  </a:lnTo>
                  <a:lnTo>
                    <a:pt x="84" y="278"/>
                  </a:lnTo>
                  <a:lnTo>
                    <a:pt x="75" y="278"/>
                  </a:lnTo>
                  <a:lnTo>
                    <a:pt x="75" y="269"/>
                  </a:lnTo>
                  <a:lnTo>
                    <a:pt x="75" y="260"/>
                  </a:lnTo>
                  <a:lnTo>
                    <a:pt x="65" y="260"/>
                  </a:lnTo>
                  <a:lnTo>
                    <a:pt x="65" y="250"/>
                  </a:lnTo>
                  <a:lnTo>
                    <a:pt x="56" y="250"/>
                  </a:lnTo>
                  <a:lnTo>
                    <a:pt x="47" y="250"/>
                  </a:lnTo>
                  <a:lnTo>
                    <a:pt x="47" y="241"/>
                  </a:lnTo>
                  <a:lnTo>
                    <a:pt x="47" y="250"/>
                  </a:lnTo>
                  <a:lnTo>
                    <a:pt x="37" y="250"/>
                  </a:lnTo>
                  <a:lnTo>
                    <a:pt x="37" y="241"/>
                  </a:lnTo>
                  <a:lnTo>
                    <a:pt x="28" y="241"/>
                  </a:lnTo>
                  <a:lnTo>
                    <a:pt x="19" y="241"/>
                  </a:lnTo>
                  <a:lnTo>
                    <a:pt x="19" y="232"/>
                  </a:lnTo>
                  <a:lnTo>
                    <a:pt x="10" y="232"/>
                  </a:lnTo>
                  <a:lnTo>
                    <a:pt x="10" y="223"/>
                  </a:lnTo>
                  <a:lnTo>
                    <a:pt x="0" y="223"/>
                  </a:lnTo>
                  <a:lnTo>
                    <a:pt x="10" y="223"/>
                  </a:lnTo>
                  <a:lnTo>
                    <a:pt x="0" y="223"/>
                  </a:lnTo>
                  <a:lnTo>
                    <a:pt x="10" y="223"/>
                  </a:lnTo>
                  <a:lnTo>
                    <a:pt x="10" y="213"/>
                  </a:lnTo>
                  <a:lnTo>
                    <a:pt x="0" y="213"/>
                  </a:lnTo>
                  <a:lnTo>
                    <a:pt x="0" y="204"/>
                  </a:lnTo>
                  <a:lnTo>
                    <a:pt x="0" y="195"/>
                  </a:lnTo>
                  <a:lnTo>
                    <a:pt x="0" y="185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" y="167"/>
                  </a:lnTo>
                  <a:lnTo>
                    <a:pt x="0" y="167"/>
                  </a:lnTo>
                  <a:lnTo>
                    <a:pt x="0" y="158"/>
                  </a:lnTo>
                  <a:lnTo>
                    <a:pt x="0" y="148"/>
                  </a:lnTo>
                  <a:lnTo>
                    <a:pt x="0" y="158"/>
                  </a:lnTo>
                  <a:lnTo>
                    <a:pt x="10" y="148"/>
                  </a:lnTo>
                  <a:lnTo>
                    <a:pt x="0" y="148"/>
                  </a:lnTo>
                  <a:lnTo>
                    <a:pt x="0" y="139"/>
                  </a:lnTo>
                  <a:lnTo>
                    <a:pt x="0" y="130"/>
                  </a:lnTo>
                  <a:lnTo>
                    <a:pt x="10" y="121"/>
                  </a:lnTo>
                  <a:lnTo>
                    <a:pt x="10" y="111"/>
                  </a:lnTo>
                  <a:lnTo>
                    <a:pt x="19" y="111"/>
                  </a:lnTo>
                  <a:lnTo>
                    <a:pt x="19" y="102"/>
                  </a:lnTo>
                  <a:lnTo>
                    <a:pt x="28" y="93"/>
                  </a:lnTo>
                  <a:lnTo>
                    <a:pt x="28" y="84"/>
                  </a:lnTo>
                  <a:lnTo>
                    <a:pt x="28" y="74"/>
                  </a:lnTo>
                  <a:lnTo>
                    <a:pt x="37" y="74"/>
                  </a:lnTo>
                  <a:lnTo>
                    <a:pt x="37" y="65"/>
                  </a:lnTo>
                  <a:lnTo>
                    <a:pt x="47" y="56"/>
                  </a:lnTo>
                  <a:lnTo>
                    <a:pt x="47" y="47"/>
                  </a:lnTo>
                </a:path>
              </a:pathLst>
            </a:custGeom>
            <a:ln w="28575">
              <a:solidFill>
                <a:srgbClr val="FF0000"/>
              </a:solidFill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sp>
        <p:nvSpPr>
          <p:cNvPr id="12" name="Subtitle 2"/>
          <p:cNvSpPr>
            <a:spLocks noGrp="1"/>
          </p:cNvSpPr>
          <p:nvPr/>
        </p:nvSpPr>
        <p:spPr>
          <a:xfrm>
            <a:off x="4891036" y="3215954"/>
            <a:ext cx="4243586" cy="1102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PE" dirty="0">
              <a:solidFill>
                <a:schemeClr val="tx1"/>
              </a:solidFill>
            </a:endParaRPr>
          </a:p>
          <a:p>
            <a:r>
              <a:rPr lang="es-PE" dirty="0" smtClean="0">
                <a:solidFill>
                  <a:schemeClr val="tx1"/>
                </a:solidFill>
              </a:rPr>
              <a:t>GERENCIA REGIONAL DE RECURSOS NATURALES Y GESTION DE MEDIO AMBIENTE.</a:t>
            </a:r>
          </a:p>
          <a:p>
            <a:pPr marL="0" indent="0" algn="ctr">
              <a:spcBef>
                <a:spcPts val="0"/>
              </a:spcBef>
              <a:buNone/>
            </a:pPr>
            <a:endParaRPr lang="es-ES" sz="1800" b="0" i="0" baseline="0" noProof="1">
              <a:solidFill>
                <a:schemeClr val="tx1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04190" y="4459653"/>
            <a:ext cx="3572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E" sz="2000" dirty="0" smtClean="0"/>
              <a:t>Ing. Ronald Ruiz </a:t>
            </a:r>
            <a:r>
              <a:rPr lang="es-PE" sz="2000" dirty="0" err="1" smtClean="0"/>
              <a:t>Chapilliquen</a:t>
            </a:r>
            <a:endParaRPr lang="es-PE" sz="2000" dirty="0" smtClean="0"/>
          </a:p>
          <a:p>
            <a:pPr algn="ctr">
              <a:lnSpc>
                <a:spcPct val="90000"/>
              </a:lnSpc>
            </a:pPr>
            <a:r>
              <a:rPr lang="es-PE" sz="2000" dirty="0" smtClean="0"/>
              <a:t>Gerente de </a:t>
            </a:r>
            <a:r>
              <a:rPr lang="es-PE" sz="2000" dirty="0" err="1" smtClean="0"/>
              <a:t>RRNNyGMA</a:t>
            </a:r>
            <a:endParaRPr lang="es-PE" sz="2000" dirty="0"/>
          </a:p>
        </p:txBody>
      </p:sp>
      <p:pic>
        <p:nvPicPr>
          <p:cNvPr id="2050" name="Picture 2" descr="C:\Users\vmerino\Desktop\LOGO GRP 2015, 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186" y="2132856"/>
            <a:ext cx="1979712" cy="1484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b="1" dirty="0" smtClean="0"/>
              <a:t>ESTRATEGIA DE INTERVENCIÓN</a:t>
            </a:r>
            <a:endParaRPr lang="es-PE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298297" y="908720"/>
            <a:ext cx="8594183" cy="23042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b="1" dirty="0" smtClean="0">
                <a:solidFill>
                  <a:schemeClr val="tx1"/>
                </a:solidFill>
              </a:rPr>
              <a:t>EJE VI: PARTICIPACIÓN DE LA SOCIEDAD CIVIL.</a:t>
            </a:r>
          </a:p>
          <a:p>
            <a:pPr algn="just"/>
            <a:endParaRPr lang="es-PE" sz="2400" b="1" dirty="0" smtClean="0">
              <a:solidFill>
                <a:schemeClr val="tx1"/>
              </a:solidFill>
            </a:endParaRPr>
          </a:p>
          <a:p>
            <a:pPr lvl="0"/>
            <a:r>
              <a:rPr lang="es-MX" sz="2400" dirty="0">
                <a:solidFill>
                  <a:schemeClr val="tx1"/>
                </a:solidFill>
              </a:rPr>
              <a:t>Se </a:t>
            </a:r>
            <a:r>
              <a:rPr lang="es-MX" sz="2400" dirty="0" smtClean="0">
                <a:solidFill>
                  <a:schemeClr val="tx1"/>
                </a:solidFill>
              </a:rPr>
              <a:t>involucrará y promoverá la participación activa de la sociedad civil </a:t>
            </a:r>
            <a:r>
              <a:rPr lang="es-MX" sz="2400" dirty="0">
                <a:solidFill>
                  <a:schemeClr val="tx1"/>
                </a:solidFill>
              </a:rPr>
              <a:t>organizada y </a:t>
            </a:r>
            <a:r>
              <a:rPr lang="es-MX" sz="2400" dirty="0" smtClean="0">
                <a:solidFill>
                  <a:schemeClr val="tx1"/>
                </a:solidFill>
              </a:rPr>
              <a:t>de los grupos </a:t>
            </a:r>
            <a:r>
              <a:rPr lang="es-MX" sz="2400" dirty="0">
                <a:solidFill>
                  <a:schemeClr val="tx1"/>
                </a:solidFill>
              </a:rPr>
              <a:t>de voluntarios, como aliados estratégicos y vigilantes locales de la calidad ambiental de la Bahía.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8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b="1" dirty="0" smtClean="0"/>
              <a:t>ESTRATEGIA DE INTERVENCIÓN</a:t>
            </a:r>
            <a:endParaRPr lang="es-PE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298297" y="908720"/>
            <a:ext cx="8522175" cy="26642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b="1" dirty="0" smtClean="0">
                <a:solidFill>
                  <a:schemeClr val="tx1"/>
                </a:solidFill>
              </a:rPr>
              <a:t>EJE VII: POLÍTICO.</a:t>
            </a:r>
          </a:p>
          <a:p>
            <a:pPr algn="just"/>
            <a:endParaRPr lang="es-PE" sz="2400" b="1" dirty="0" smtClean="0">
              <a:solidFill>
                <a:schemeClr val="tx1"/>
              </a:solidFill>
            </a:endParaRPr>
          </a:p>
          <a:p>
            <a:pPr lvl="0" algn="just"/>
            <a:r>
              <a:rPr lang="es-MX" sz="2400" dirty="0" smtClean="0">
                <a:solidFill>
                  <a:schemeClr val="tx1"/>
                </a:solidFill>
              </a:rPr>
              <a:t>El Consejo Regional, emitirá una </a:t>
            </a:r>
            <a:r>
              <a:rPr lang="es-MX" sz="2400" dirty="0">
                <a:solidFill>
                  <a:schemeClr val="tx1"/>
                </a:solidFill>
              </a:rPr>
              <a:t>norma que sostenga las acciones de recuperación de la calidad Ambiental </a:t>
            </a:r>
            <a:r>
              <a:rPr lang="es-MX" sz="2400" dirty="0" smtClean="0">
                <a:solidFill>
                  <a:schemeClr val="tx1"/>
                </a:solidFill>
              </a:rPr>
              <a:t>para las tres bahías (</a:t>
            </a:r>
            <a:r>
              <a:rPr lang="es-MX" sz="2400" dirty="0" err="1" smtClean="0">
                <a:solidFill>
                  <a:schemeClr val="tx1"/>
                </a:solidFill>
              </a:rPr>
              <a:t>Sechura</a:t>
            </a:r>
            <a:r>
              <a:rPr lang="es-MX" sz="2400" dirty="0" smtClean="0">
                <a:solidFill>
                  <a:schemeClr val="tx1"/>
                </a:solidFill>
              </a:rPr>
              <a:t>, Paita y Talara), por ser uno </a:t>
            </a:r>
            <a:r>
              <a:rPr lang="es-MX" sz="2400" dirty="0">
                <a:solidFill>
                  <a:schemeClr val="tx1"/>
                </a:solidFill>
              </a:rPr>
              <a:t>de los temas prioritarios del Gobierno Regional.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b="1" dirty="0" smtClean="0"/>
              <a:t>ESTRATEGIA DE INTERVENCIÓN</a:t>
            </a:r>
            <a:endParaRPr lang="es-PE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298297" y="908720"/>
            <a:ext cx="8594183" cy="21602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b="1" dirty="0" smtClean="0">
                <a:solidFill>
                  <a:schemeClr val="tx1"/>
                </a:solidFill>
              </a:rPr>
              <a:t>EJE VIII: PROMOCIÓN DE INVERSIONES.</a:t>
            </a:r>
          </a:p>
          <a:p>
            <a:pPr algn="just"/>
            <a:endParaRPr lang="es-PE" sz="2400" b="1" dirty="0" smtClean="0">
              <a:solidFill>
                <a:schemeClr val="tx1"/>
              </a:solidFill>
            </a:endParaRPr>
          </a:p>
          <a:p>
            <a:pPr lvl="0"/>
            <a:r>
              <a:rPr lang="es-MX" sz="2400" dirty="0">
                <a:solidFill>
                  <a:schemeClr val="tx1"/>
                </a:solidFill>
              </a:rPr>
              <a:t>Promover </a:t>
            </a:r>
            <a:r>
              <a:rPr lang="es-MX" sz="2400" dirty="0" smtClean="0">
                <a:solidFill>
                  <a:schemeClr val="tx1"/>
                </a:solidFill>
              </a:rPr>
              <a:t>la inversión privada en proyectos relacionados con el </a:t>
            </a:r>
            <a:r>
              <a:rPr lang="es-MX" sz="2400" dirty="0">
                <a:solidFill>
                  <a:schemeClr val="tx1"/>
                </a:solidFill>
              </a:rPr>
              <a:t>tratamiento de </a:t>
            </a:r>
            <a:r>
              <a:rPr lang="es-MX" sz="2400" dirty="0" smtClean="0">
                <a:solidFill>
                  <a:schemeClr val="tx1"/>
                </a:solidFill>
              </a:rPr>
              <a:t>“residuos sólidos” y “aguas residuales”.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80920" cy="778098"/>
          </a:xfrm>
          <a:solidFill>
            <a:schemeClr val="accent3"/>
          </a:solidFill>
        </p:spPr>
        <p:txBody>
          <a:bodyPr>
            <a:noAutofit/>
          </a:bodyPr>
          <a:lstStyle/>
          <a:p>
            <a:r>
              <a:rPr lang="es-PE" sz="2400" b="1" dirty="0"/>
              <a:t>El comité de Gestión </a:t>
            </a:r>
            <a:r>
              <a:rPr lang="es-PE" sz="2400" b="1" dirty="0" smtClean="0"/>
              <a:t>de la Bahía de Paita está </a:t>
            </a:r>
            <a:r>
              <a:rPr lang="es-PE" sz="2400" b="1" dirty="0"/>
              <a:t>integrado por las siguientes </a:t>
            </a:r>
            <a:r>
              <a:rPr lang="es-PE" sz="2400" b="1" dirty="0" smtClean="0"/>
              <a:t>instituciones del nivel nacional y regional </a:t>
            </a:r>
            <a:endParaRPr lang="es-PE" sz="2400" b="1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088014"/>
              </p:ext>
            </p:extLst>
          </p:nvPr>
        </p:nvGraphicFramePr>
        <p:xfrm>
          <a:off x="467544" y="1392499"/>
          <a:ext cx="8064896" cy="4535000"/>
        </p:xfrm>
        <a:graphic>
          <a:graphicData uri="http://schemas.openxmlformats.org/drawingml/2006/table">
            <a:tbl>
              <a:tblPr/>
              <a:tblGrid>
                <a:gridCol w="3802574"/>
                <a:gridCol w="4262322"/>
              </a:tblGrid>
              <a:tr h="419673">
                <a:tc>
                  <a:txBody>
                    <a:bodyPr/>
                    <a:lstStyle/>
                    <a:p>
                      <a:pPr marL="186690" marR="18034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es-PE" sz="1400" b="1" spc="5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86690" marR="18034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</a:t>
                      </a:r>
                      <a:r>
                        <a:rPr lang="es-PE" sz="1400" b="1" spc="-1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ESE</a:t>
                      </a:r>
                      <a:r>
                        <a:rPr lang="es-PE" sz="1400" b="1" spc="-1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b="1" spc="-5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b="1" spc="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b="1" spc="-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 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-2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</a:t>
                      </a: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54710" marR="84963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b="1" spc="2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-5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b="1" spc="2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b="1" spc="-2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b="1" spc="4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-5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337185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es-PE" sz="1400" b="1" spc="5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31470" marR="337185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</a:t>
                      </a:r>
                      <a:r>
                        <a:rPr lang="es-PE" sz="1400" b="1" spc="-1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ESE</a:t>
                      </a:r>
                      <a:r>
                        <a:rPr lang="es-PE" sz="1400" b="1" spc="-1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b="1" spc="-4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b="1" spc="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b="1" spc="-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 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-2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</a:t>
                      </a: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000125" marR="100711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REG</a:t>
                      </a:r>
                      <a:r>
                        <a:rPr lang="es-PE" sz="1400" b="1" spc="-2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b="1" spc="2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-5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58"/>
                    </a:solidFill>
                  </a:tcPr>
                </a:tc>
              </a:tr>
              <a:tr h="4065100">
                <a:tc>
                  <a:txBody>
                    <a:bodyPr/>
                    <a:lstStyle/>
                    <a:p>
                      <a:pPr marL="6540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s-PE" sz="1400" spc="14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es-PE" sz="1400" spc="14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3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í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4574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es-PE" sz="1400" spc="14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es-PE" sz="1400" spc="14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  </a:t>
                      </a:r>
                      <a:r>
                        <a:rPr lang="es-PE" sz="1400" spc="15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  </a:t>
                      </a:r>
                      <a:r>
                        <a:rPr lang="es-PE" sz="1400" spc="17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 </a:t>
                      </a:r>
                      <a:r>
                        <a:rPr lang="es-PE" sz="1400" spc="15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odu</a:t>
                      </a:r>
                      <a:r>
                        <a:rPr lang="es-PE" sz="1400" spc="-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  </a:t>
                      </a:r>
                      <a:r>
                        <a:rPr lang="es-PE" sz="1400" spc="17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4574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PROD</a:t>
                      </a:r>
                      <a:r>
                        <a:rPr lang="es-PE" sz="1400" spc="-1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es-PE" sz="1400" spc="14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er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8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cu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1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s-PE" sz="1400" spc="8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1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45745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es-PE" sz="1400" spc="-1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NAGR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es-PE" sz="1400" spc="14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PER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PE</a:t>
                      </a:r>
                      <a:r>
                        <a:rPr lang="es-PE" sz="1400" spc="-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es-PE" sz="1400" spc="14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ns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       </a:t>
                      </a:r>
                      <a:r>
                        <a:rPr lang="es-PE" sz="1400" spc="7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eo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       </a:t>
                      </a:r>
                      <a:r>
                        <a:rPr lang="es-PE" sz="1400" spc="7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4574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spc="-1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M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ú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3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NGE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es-PE" sz="1400" spc="14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spc="20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-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spc="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20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17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gu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24574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spc="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Je</a:t>
                      </a:r>
                      <a:r>
                        <a:rPr lang="es-PE" sz="1400" spc="-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</a:t>
                      </a:r>
                      <a:r>
                        <a:rPr lang="es-PE" sz="1400" spc="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ue</a:t>
                      </a:r>
                      <a:r>
                        <a:rPr lang="es-PE" sz="1400" spc="-5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-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PE" sz="1400" spc="-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qu</a:t>
                      </a:r>
                      <a:r>
                        <a:rPr lang="es-PE" sz="14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Z</a:t>
                      </a:r>
                      <a:r>
                        <a:rPr lang="es-PE" sz="1400" spc="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-5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-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s-PE" sz="1400" spc="25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25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1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ct val="11500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es-PE" sz="1400" spc="14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ARPE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4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</a:t>
                      </a:r>
                      <a:r>
                        <a:rPr lang="es-PE" sz="1400" spc="14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ns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P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esq</a:t>
                      </a:r>
                      <a:r>
                        <a:rPr lang="es-PE" sz="1400" spc="-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ú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405" indent="0"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 SER</a:t>
                      </a:r>
                      <a:r>
                        <a:rPr lang="es-PE" sz="1400" spc="-1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ANP. </a:t>
                      </a:r>
                    </a:p>
                    <a:p>
                      <a:pPr marL="65405" indent="0"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s-PE" sz="1400" spc="1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Dirección de Cap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an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í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ue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rt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– DICAPI </a:t>
                      </a:r>
                      <a:r>
                        <a:rPr lang="es-PE" sz="1400" spc="5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</a:t>
                      </a:r>
                    </a:p>
                    <a:p>
                      <a:pPr marL="65405" indent="0"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PE" sz="1400" spc="5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s-PE" sz="1400" spc="-1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a.</a:t>
                      </a:r>
                    </a:p>
                    <a:p>
                      <a:pPr marL="65405" indent="0"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-   OEFA.</a:t>
                      </a:r>
                    </a:p>
                    <a:p>
                      <a:pPr marL="65405" indent="0"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s-PE" sz="14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-    Instituto</a:t>
                      </a:r>
                      <a:r>
                        <a:rPr lang="es-PE" sz="14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Pesquero del Perú.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603250" algn="ctr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endParaRPr lang="es-PE" sz="1400" spc="5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7465" marR="603250" algn="ctr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ob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-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é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: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   </a:t>
                      </a:r>
                      <a:r>
                        <a:rPr lang="es-PE" sz="1400" spc="5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   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    </a:t>
                      </a:r>
                      <a:r>
                        <a:rPr lang="es-PE" sz="1400" spc="4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ecu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-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 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2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2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ed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 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Gerencia Regional de Desarrollo Social.</a:t>
                      </a:r>
                      <a:endParaRPr lang="es-PE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   </a:t>
                      </a:r>
                      <a:r>
                        <a:rPr lang="es-PE" sz="1400" spc="23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   </a:t>
                      </a:r>
                      <a:r>
                        <a:rPr lang="es-PE" sz="1400" spc="19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   </a:t>
                      </a:r>
                      <a:r>
                        <a:rPr lang="es-PE" sz="1400" spc="2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esa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llo</a:t>
                      </a:r>
                      <a:r>
                        <a:rPr lang="es-PE" sz="1400" spc="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spc="-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-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spc="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E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Dirección Regional de Agricultura.</a:t>
                      </a: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ecc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odu</a:t>
                      </a:r>
                      <a:r>
                        <a:rPr lang="es-PE" sz="1400" spc="-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ón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E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ecc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ne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í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endParaRPr lang="es-PE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ecc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Comercio Exterior y </a:t>
                      </a:r>
                      <a:r>
                        <a:rPr lang="es-PE" sz="1400" spc="-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ur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o.</a:t>
                      </a: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ecc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    </a:t>
                      </a:r>
                      <a:r>
                        <a:rPr lang="es-PE" sz="1400" spc="4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   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    </a:t>
                      </a:r>
                      <a:r>
                        <a:rPr lang="es-PE" sz="1400" spc="4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enda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spc="-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-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ucc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y</a:t>
                      </a:r>
                      <a:r>
                        <a:rPr lang="es-PE" sz="1400" spc="-1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-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-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en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E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ecc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ud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E" sz="14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-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ecc</a:t>
                      </a:r>
                      <a:r>
                        <a:rPr lang="es-PE" sz="1400" spc="-2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eg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ona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es-PE" sz="1400" spc="-3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s-PE" sz="1400" spc="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E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du</a:t>
                      </a:r>
                      <a:r>
                        <a:rPr lang="es-PE" sz="1400" spc="-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ac</a:t>
                      </a:r>
                      <a:r>
                        <a:rPr lang="es-PE" sz="1400" spc="-25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spc="1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ón</a:t>
                      </a:r>
                      <a:r>
                        <a:rPr lang="es-PE" sz="14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05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17240" y="274638"/>
            <a:ext cx="7427168" cy="778098"/>
          </a:xfrm>
          <a:solidFill>
            <a:schemeClr val="accent3"/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PE" sz="2400" b="1" dirty="0"/>
              <a:t>El comité de Gestión </a:t>
            </a:r>
            <a:r>
              <a:rPr lang="es-PE" sz="2400" b="1" dirty="0" smtClean="0"/>
              <a:t>de la Bahía de Paita está </a:t>
            </a:r>
            <a:r>
              <a:rPr lang="es-PE" sz="2400" b="1" dirty="0"/>
              <a:t>integrado por las siguientes instituciones del nivel local </a:t>
            </a: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584781"/>
              </p:ext>
            </p:extLst>
          </p:nvPr>
        </p:nvGraphicFramePr>
        <p:xfrm>
          <a:off x="467544" y="1650914"/>
          <a:ext cx="8064896" cy="2922784"/>
        </p:xfrm>
        <a:graphic>
          <a:graphicData uri="http://schemas.openxmlformats.org/drawingml/2006/table">
            <a:tbl>
              <a:tblPr/>
              <a:tblGrid>
                <a:gridCol w="3802574"/>
                <a:gridCol w="4262322"/>
              </a:tblGrid>
              <a:tr h="351112">
                <a:tc>
                  <a:txBody>
                    <a:bodyPr/>
                    <a:lstStyle/>
                    <a:p>
                      <a:pPr marL="186690" marR="18034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es-PE" sz="1400" b="1" spc="5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186690" marR="180340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</a:t>
                      </a:r>
                      <a:r>
                        <a:rPr lang="es-PE" sz="1400" b="1" spc="-1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ESE</a:t>
                      </a:r>
                      <a:r>
                        <a:rPr lang="es-PE" sz="1400" b="1" spc="-1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b="1" spc="-5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b="1" spc="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b="1" spc="-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</a:t>
                      </a: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 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-2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b="1" spc="5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VE</a:t>
                      </a:r>
                      <a:r>
                        <a:rPr lang="es-PE" sz="14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854710" marR="849630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es-PE" sz="1400" b="1" spc="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LOCAL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58"/>
                    </a:solidFill>
                  </a:tcPr>
                </a:tc>
                <a:tc>
                  <a:txBody>
                    <a:bodyPr/>
                    <a:lstStyle/>
                    <a:p>
                      <a:pPr marL="331470" marR="337185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endParaRPr lang="es-PE" sz="1400" b="1" spc="5" dirty="0" smtClean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31470" marR="337185" algn="ctr">
                        <a:lnSpc>
                          <a:spcPts val="1230"/>
                        </a:lnSpc>
                        <a:spcAft>
                          <a:spcPts val="0"/>
                        </a:spcAft>
                      </a:pP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REP</a:t>
                      </a:r>
                      <a:r>
                        <a:rPr lang="es-PE" sz="1400" b="1" spc="-1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ESE</a:t>
                      </a:r>
                      <a:r>
                        <a:rPr lang="es-PE" sz="1400" b="1" spc="-1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lang="es-PE" sz="1400" b="1" spc="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</a:t>
                      </a:r>
                      <a:r>
                        <a:rPr lang="es-PE" sz="1400" b="1" spc="-4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es-PE" sz="1400" b="1" spc="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es-PE" sz="1400" b="1" spc="-2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</a:t>
                      </a: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Ó</a:t>
                      </a:r>
                      <a:r>
                        <a:rPr lang="es-PE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 </a:t>
                      </a:r>
                      <a:r>
                        <a:rPr lang="es-PE" sz="1400" b="1" spc="5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DE </a:t>
                      </a:r>
                      <a:r>
                        <a:rPr lang="es-PE" sz="14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LAS ORGANIZACIONES Y EMPRESAS LOCALES</a:t>
                      </a: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A58"/>
                    </a:solidFill>
                  </a:tcPr>
                </a:tc>
              </a:tr>
              <a:tr h="2313184">
                <a:tc>
                  <a:txBody>
                    <a:bodyPr/>
                    <a:lstStyle/>
                    <a:p>
                      <a:pPr marL="6540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endParaRPr lang="es-PE" sz="1400" spc="14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51155" indent="-285750">
                        <a:lnSpc>
                          <a:spcPts val="12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14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Municipalidad Provincial de Paita.</a:t>
                      </a:r>
                    </a:p>
                    <a:p>
                      <a:pPr marL="351155" indent="-285750">
                        <a:lnSpc>
                          <a:spcPts val="12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14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Municipalidad distrital de </a:t>
                      </a:r>
                      <a:r>
                        <a:rPr lang="es-PE" sz="1400" spc="140" baseline="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Vichayal</a:t>
                      </a:r>
                      <a:r>
                        <a:rPr lang="es-PE" sz="1400" spc="14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51155" indent="-285750">
                        <a:lnSpc>
                          <a:spcPts val="12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14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Municipalidad distrital de Pueblo Nuevo de </a:t>
                      </a:r>
                      <a:r>
                        <a:rPr lang="es-PE" sz="1400" spc="140" baseline="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Colán</a:t>
                      </a:r>
                      <a:r>
                        <a:rPr lang="es-PE" sz="1400" spc="14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51155" indent="-285750">
                        <a:lnSpc>
                          <a:spcPts val="12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14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Gobernación de Paita.</a:t>
                      </a:r>
                    </a:p>
                    <a:p>
                      <a:pPr marL="351155" indent="-285750">
                        <a:lnSpc>
                          <a:spcPts val="12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PE" sz="1400" spc="140" baseline="0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351155" indent="-285750">
                        <a:lnSpc>
                          <a:spcPts val="125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endParaRPr lang="es-PE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7465" marR="603250" algn="ctr">
                        <a:lnSpc>
                          <a:spcPts val="1250"/>
                        </a:lnSpc>
                        <a:spcAft>
                          <a:spcPts val="0"/>
                        </a:spcAft>
                        <a:tabLst>
                          <a:tab pos="88900" algn="l"/>
                        </a:tabLst>
                      </a:pPr>
                      <a:endParaRPr lang="es-PE" sz="1400" spc="5" dirty="0" smtClean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Cámara de Comercio de Paita.</a:t>
                      </a: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Asociación de Empresarios de la Zona Industrial II Paita.</a:t>
                      </a: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Comunidad Campesina San Lucas</a:t>
                      </a:r>
                      <a:r>
                        <a:rPr lang="es-PE" sz="1400" spc="5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s-PE" sz="1400" spc="5" baseline="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Colán</a:t>
                      </a:r>
                      <a:r>
                        <a:rPr lang="es-PE" sz="1400" spc="5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Comunidad Campesina </a:t>
                      </a:r>
                      <a:r>
                        <a:rPr lang="es-PE" sz="1400" spc="5" baseline="0" dirty="0" err="1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Vichayal</a:t>
                      </a:r>
                      <a:r>
                        <a:rPr lang="es-PE" sz="1400" spc="5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Comunidad Campesina San Francisco.</a:t>
                      </a: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Asociación de Pescadores Artesanales de Paita.</a:t>
                      </a:r>
                    </a:p>
                    <a:p>
                      <a:pPr marL="457835" marR="40005" indent="-285750" algn="l">
                        <a:lnSpc>
                          <a:spcPts val="1260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s-PE" sz="1400" spc="5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Organizaciones No Gubernamentales.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536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866527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b="1" dirty="0" smtClean="0"/>
              <a:t>DIAGNÓSTICO CONTAMINACIÓN BAHÍA DE PAITA</a:t>
            </a:r>
            <a:endParaRPr lang="es-PE" sz="2800" b="1" dirty="0"/>
          </a:p>
        </p:txBody>
      </p:sp>
      <p:pic>
        <p:nvPicPr>
          <p:cNvPr id="1027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290093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Image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53" y="1317873"/>
            <a:ext cx="300791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317873"/>
            <a:ext cx="288032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253" y="4218841"/>
            <a:ext cx="3007915" cy="237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Imagen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18840"/>
            <a:ext cx="2880320" cy="237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Imagen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18842"/>
            <a:ext cx="2900933" cy="237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324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b="1" dirty="0" smtClean="0"/>
              <a:t>ESTRATEGIA DE INTERVENCIÓN</a:t>
            </a:r>
            <a:endParaRPr lang="es-PE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298297" y="908720"/>
            <a:ext cx="8594183" cy="2952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b="1" dirty="0" smtClean="0">
                <a:solidFill>
                  <a:schemeClr val="tx1"/>
                </a:solidFill>
              </a:rPr>
              <a:t>INSTITUCIONES PARTICIPANTES DEL DISEÑO DE LA ESTRATEGIA</a:t>
            </a:r>
          </a:p>
          <a:p>
            <a:pPr algn="just"/>
            <a:endParaRPr lang="es-PE" b="1" dirty="0" smtClean="0">
              <a:solidFill>
                <a:schemeClr val="tx1"/>
              </a:solidFill>
            </a:endParaRPr>
          </a:p>
          <a:p>
            <a:pPr lvl="0" algn="just"/>
            <a:r>
              <a:rPr lang="es-MX" sz="2400" dirty="0" smtClean="0">
                <a:solidFill>
                  <a:schemeClr val="tx1"/>
                </a:solidFill>
              </a:rPr>
              <a:t>DIREPRO, MINAM, Consejera </a:t>
            </a:r>
            <a:r>
              <a:rPr lang="es-MX" sz="2400" dirty="0">
                <a:solidFill>
                  <a:schemeClr val="tx1"/>
                </a:solidFill>
              </a:rPr>
              <a:t>R</a:t>
            </a:r>
            <a:r>
              <a:rPr lang="es-MX" sz="2400" dirty="0" smtClean="0">
                <a:solidFill>
                  <a:schemeClr val="tx1"/>
                </a:solidFill>
              </a:rPr>
              <a:t>egional Paita, PRODUCE, AAA </a:t>
            </a:r>
            <a:r>
              <a:rPr lang="es-MX" sz="2400" dirty="0" err="1" smtClean="0">
                <a:solidFill>
                  <a:schemeClr val="tx1"/>
                </a:solidFill>
              </a:rPr>
              <a:t>Jequetepeque</a:t>
            </a:r>
            <a:r>
              <a:rPr lang="es-MX" sz="2400" dirty="0" smtClean="0">
                <a:solidFill>
                  <a:schemeClr val="tx1"/>
                </a:solidFill>
              </a:rPr>
              <a:t> – </a:t>
            </a:r>
            <a:r>
              <a:rPr lang="es-MX" sz="2400" dirty="0" err="1" smtClean="0">
                <a:solidFill>
                  <a:schemeClr val="tx1"/>
                </a:solidFill>
              </a:rPr>
              <a:t>Zarumilla</a:t>
            </a:r>
            <a:r>
              <a:rPr lang="es-MX" sz="2400" dirty="0" smtClean="0">
                <a:solidFill>
                  <a:schemeClr val="tx1"/>
                </a:solidFill>
              </a:rPr>
              <a:t>, FEMA, Municipalidad Provincial de Paita, Congreso de la República y GRRNGMA (SGRMA y </a:t>
            </a:r>
            <a:r>
              <a:rPr lang="es-MX" sz="2400" dirty="0" err="1" smtClean="0">
                <a:solidFill>
                  <a:schemeClr val="tx1"/>
                </a:solidFill>
              </a:rPr>
              <a:t>SGRNyS</a:t>
            </a:r>
            <a:r>
              <a:rPr lang="es-MX" sz="2400" dirty="0" smtClean="0">
                <a:solidFill>
                  <a:schemeClr val="tx1"/>
                </a:solidFill>
              </a:rPr>
              <a:t>). </a:t>
            </a:r>
          </a:p>
          <a:p>
            <a:pPr lvl="0" algn="just"/>
            <a:endParaRPr lang="es-PE" sz="2400" dirty="0" smtClean="0">
              <a:solidFill>
                <a:schemeClr val="tx1"/>
              </a:solidFill>
            </a:endParaRPr>
          </a:p>
          <a:p>
            <a:pPr lvl="0" algn="just"/>
            <a:r>
              <a:rPr lang="es-PE" sz="2400" b="1" dirty="0" smtClean="0">
                <a:solidFill>
                  <a:schemeClr val="tx1"/>
                </a:solidFill>
              </a:rPr>
              <a:t>EJES DE TRABAJO: 08</a:t>
            </a:r>
            <a:endParaRPr lang="es-PE" sz="2400" b="1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3528" y="4293096"/>
            <a:ext cx="8594183" cy="22322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b="1" dirty="0" smtClean="0">
                <a:solidFill>
                  <a:schemeClr val="tx1"/>
                </a:solidFill>
              </a:rPr>
              <a:t>EJE I: TECNOLOGÍA.</a:t>
            </a:r>
          </a:p>
          <a:p>
            <a:pPr algn="just"/>
            <a:endParaRPr lang="es-PE" b="1" dirty="0" smtClean="0">
              <a:solidFill>
                <a:schemeClr val="tx1"/>
              </a:solidFill>
            </a:endParaRPr>
          </a:p>
          <a:p>
            <a:pPr lvl="0" algn="just"/>
            <a:r>
              <a:rPr lang="es-MX" sz="2400" dirty="0" smtClean="0">
                <a:solidFill>
                  <a:schemeClr val="tx1"/>
                </a:solidFill>
              </a:rPr>
              <a:t>Invitar </a:t>
            </a:r>
            <a:r>
              <a:rPr lang="es-MX" sz="2400" dirty="0">
                <a:solidFill>
                  <a:schemeClr val="tx1"/>
                </a:solidFill>
              </a:rPr>
              <a:t>a las empresas asentadas en las Zonas Industriales I, II y III de Paita, para presentarles las alternativas de solución a los vertimientos realizados en la Bahía de </a:t>
            </a:r>
            <a:r>
              <a:rPr lang="es-MX" sz="2400" dirty="0" smtClean="0">
                <a:solidFill>
                  <a:schemeClr val="tx1"/>
                </a:solidFill>
              </a:rPr>
              <a:t>Paita.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11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b="1" dirty="0" smtClean="0"/>
              <a:t>ESTRATEGIA DE INTERVENCIÓN</a:t>
            </a:r>
            <a:endParaRPr lang="es-PE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298297" y="908720"/>
            <a:ext cx="8666191" cy="42484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b="1" dirty="0" smtClean="0">
                <a:solidFill>
                  <a:schemeClr val="tx1"/>
                </a:solidFill>
              </a:rPr>
              <a:t>EJE II: FISCALIZACIÓN.</a:t>
            </a:r>
          </a:p>
          <a:p>
            <a:pPr algn="just"/>
            <a:endParaRPr lang="es-PE" sz="2400" b="1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Se solicitará a </a:t>
            </a:r>
            <a:r>
              <a:rPr lang="es-MX" sz="2400" dirty="0">
                <a:solidFill>
                  <a:schemeClr val="tx1"/>
                </a:solidFill>
              </a:rPr>
              <a:t>los </a:t>
            </a:r>
            <a:r>
              <a:rPr lang="es-MX" sz="2400" dirty="0" smtClean="0">
                <a:solidFill>
                  <a:schemeClr val="tx1"/>
                </a:solidFill>
              </a:rPr>
              <a:t>sectores competentes el </a:t>
            </a:r>
            <a:r>
              <a:rPr lang="es-MX" sz="2400" dirty="0">
                <a:solidFill>
                  <a:schemeClr val="tx1"/>
                </a:solidFill>
              </a:rPr>
              <a:t>cumplimiento de sus responsabilidades. </a:t>
            </a:r>
            <a:endParaRPr lang="es-MX" sz="2400" dirty="0" smtClean="0">
              <a:solidFill>
                <a:schemeClr val="tx1"/>
              </a:solidFill>
            </a:endParaRPr>
          </a:p>
          <a:p>
            <a:pPr lvl="0"/>
            <a:endParaRPr lang="es-PE" sz="2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Se hará seguimiento </a:t>
            </a:r>
            <a:r>
              <a:rPr lang="es-MX" sz="2400" dirty="0">
                <a:solidFill>
                  <a:schemeClr val="tx1"/>
                </a:solidFill>
              </a:rPr>
              <a:t>de la solicitud hecha por el Consejo Regional de Piura sobre la aprobación de los LMP del sector </a:t>
            </a:r>
            <a:r>
              <a:rPr lang="es-MX" sz="2400" dirty="0" smtClean="0">
                <a:solidFill>
                  <a:schemeClr val="tx1"/>
                </a:solidFill>
              </a:rPr>
              <a:t>Pesquería.</a:t>
            </a:r>
          </a:p>
          <a:p>
            <a:pPr lvl="0"/>
            <a:endParaRPr lang="es-MX" sz="2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Se especificará </a:t>
            </a:r>
            <a:r>
              <a:rPr lang="es-MX" sz="2400" dirty="0">
                <a:solidFill>
                  <a:schemeClr val="tx1"/>
                </a:solidFill>
              </a:rPr>
              <a:t>que las propuestas técnicas de alternativas </a:t>
            </a:r>
            <a:r>
              <a:rPr lang="es-MX" sz="2400" dirty="0" smtClean="0">
                <a:solidFill>
                  <a:schemeClr val="tx1"/>
                </a:solidFill>
              </a:rPr>
              <a:t>de solución, irán </a:t>
            </a:r>
            <a:r>
              <a:rPr lang="es-MX" sz="2400" dirty="0">
                <a:solidFill>
                  <a:schemeClr val="tx1"/>
                </a:solidFill>
              </a:rPr>
              <a:t>acompañadas con las funciones sancionadoras</a:t>
            </a:r>
            <a:r>
              <a:rPr lang="es-MX" sz="2400" dirty="0" smtClean="0">
                <a:solidFill>
                  <a:schemeClr val="tx1"/>
                </a:solidFill>
              </a:rPr>
              <a:t>.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b="1" dirty="0" smtClean="0"/>
              <a:t>ESTRATEGIA DE INTERVENCIÓN</a:t>
            </a:r>
            <a:endParaRPr lang="es-PE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298297" y="908720"/>
            <a:ext cx="8594183" cy="2952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b="1" dirty="0" smtClean="0">
                <a:solidFill>
                  <a:schemeClr val="tx1"/>
                </a:solidFill>
              </a:rPr>
              <a:t>EJE III: PODER JUDICIAL.</a:t>
            </a:r>
          </a:p>
          <a:p>
            <a:pPr algn="just"/>
            <a:endParaRPr lang="es-PE" sz="2400" b="1" dirty="0" smtClean="0">
              <a:solidFill>
                <a:schemeClr val="tx1"/>
              </a:solidFill>
            </a:endParaRPr>
          </a:p>
          <a:p>
            <a:pPr algn="just"/>
            <a:r>
              <a:rPr lang="es-MX" sz="2400" dirty="0">
                <a:solidFill>
                  <a:schemeClr val="tx1"/>
                </a:solidFill>
              </a:rPr>
              <a:t>Se </a:t>
            </a:r>
            <a:r>
              <a:rPr lang="es-MX" sz="2400" dirty="0" smtClean="0">
                <a:solidFill>
                  <a:schemeClr val="tx1"/>
                </a:solidFill>
              </a:rPr>
              <a:t>solicitará al poder judicial, limitar las medidas cautelares a las empresas infractoras de la normativa ambiental. Para ello, se aprovechará la </a:t>
            </a:r>
            <a:r>
              <a:rPr lang="es-MX" sz="2400" dirty="0">
                <a:solidFill>
                  <a:schemeClr val="tx1"/>
                </a:solidFill>
              </a:rPr>
              <a:t>reunión que sostendrá la DIREPRO con los Jueces y Fiscales de Piura, </a:t>
            </a:r>
            <a:r>
              <a:rPr lang="es-MX" sz="2400" dirty="0" smtClean="0">
                <a:solidFill>
                  <a:schemeClr val="tx1"/>
                </a:solidFill>
              </a:rPr>
              <a:t>el día del </a:t>
            </a:r>
            <a:r>
              <a:rPr lang="es-MX" sz="2400" dirty="0">
                <a:solidFill>
                  <a:schemeClr val="tx1"/>
                </a:solidFill>
              </a:rPr>
              <a:t>26 del presente mes</a:t>
            </a:r>
            <a:r>
              <a:rPr lang="es-MX" sz="2400" dirty="0" smtClean="0">
                <a:solidFill>
                  <a:schemeClr val="tx1"/>
                </a:solidFill>
              </a:rPr>
              <a:t>.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b="1" dirty="0" smtClean="0"/>
              <a:t>ESTRATEGIA DE INTERVENCIÓN</a:t>
            </a:r>
            <a:endParaRPr lang="es-PE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298297" y="836712"/>
            <a:ext cx="8594183" cy="5949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b="1" dirty="0" smtClean="0">
                <a:solidFill>
                  <a:schemeClr val="tx1"/>
                </a:solidFill>
              </a:rPr>
              <a:t>EJE IV: MEDIDAS INMEDIATAS.</a:t>
            </a:r>
          </a:p>
          <a:p>
            <a:pPr lvl="0"/>
            <a:endParaRPr lang="es-MX" sz="2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La </a:t>
            </a:r>
            <a:r>
              <a:rPr lang="es-MX" sz="2400" dirty="0">
                <a:solidFill>
                  <a:schemeClr val="tx1"/>
                </a:solidFill>
              </a:rPr>
              <a:t>Municipalidad Provincial de Paita, </a:t>
            </a:r>
            <a:r>
              <a:rPr lang="es-MX" sz="2400" dirty="0" smtClean="0">
                <a:solidFill>
                  <a:schemeClr val="tx1"/>
                </a:solidFill>
              </a:rPr>
              <a:t>intervendrá </a:t>
            </a:r>
            <a:r>
              <a:rPr lang="es-MX" sz="2400" dirty="0">
                <a:solidFill>
                  <a:schemeClr val="tx1"/>
                </a:solidFill>
              </a:rPr>
              <a:t>y </a:t>
            </a:r>
            <a:r>
              <a:rPr lang="es-MX" sz="2400" dirty="0" smtClean="0">
                <a:solidFill>
                  <a:schemeClr val="tx1"/>
                </a:solidFill>
              </a:rPr>
              <a:t>clausurará </a:t>
            </a:r>
            <a:r>
              <a:rPr lang="es-MX" sz="2400" dirty="0">
                <a:solidFill>
                  <a:schemeClr val="tx1"/>
                </a:solidFill>
              </a:rPr>
              <a:t>las tuberías de las empresas que se encuentren vertiendo aguas residuales sin autorización </a:t>
            </a:r>
            <a:r>
              <a:rPr lang="es-MX" sz="2400" dirty="0" smtClean="0">
                <a:solidFill>
                  <a:schemeClr val="tx1"/>
                </a:solidFill>
              </a:rPr>
              <a:t>a la laguna de oxidación municipal, terrenos eriazos o al mar y </a:t>
            </a:r>
            <a:r>
              <a:rPr lang="es-MX" sz="2400" dirty="0">
                <a:solidFill>
                  <a:schemeClr val="tx1"/>
                </a:solidFill>
              </a:rPr>
              <a:t>que no cuenten con licencia de </a:t>
            </a:r>
            <a:r>
              <a:rPr lang="es-MX" sz="2400" dirty="0" smtClean="0">
                <a:solidFill>
                  <a:schemeClr val="tx1"/>
                </a:solidFill>
              </a:rPr>
              <a:t>funcionamiento.</a:t>
            </a:r>
          </a:p>
          <a:p>
            <a:pPr lvl="0"/>
            <a:endParaRPr lang="es-PE" sz="2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Solicitar </a:t>
            </a:r>
            <a:r>
              <a:rPr lang="es-MX" sz="2400" dirty="0">
                <a:solidFill>
                  <a:schemeClr val="tx1"/>
                </a:solidFill>
              </a:rPr>
              <a:t>al Ministerio del Ambiente el acompañamiento Técnico o la creación del Grupo Técnico Multisectorial de la Bahía de Paita, que integre a los miembros del Comité de Gestión de la ZMC de </a:t>
            </a:r>
            <a:r>
              <a:rPr lang="es-MX" sz="2400" dirty="0" smtClean="0">
                <a:solidFill>
                  <a:schemeClr val="tx1"/>
                </a:solidFill>
              </a:rPr>
              <a:t>Paita.</a:t>
            </a:r>
          </a:p>
          <a:p>
            <a:pPr lvl="0"/>
            <a:endParaRPr lang="es-PE" sz="2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Llevar </a:t>
            </a:r>
            <a:r>
              <a:rPr lang="es-MX" sz="2400" dirty="0">
                <a:solidFill>
                  <a:schemeClr val="tx1"/>
                </a:solidFill>
              </a:rPr>
              <a:t>esta propuesta de intervención al Comité de Gestión de la ZMC de Paita a reunirse el día 01 de Abril del presente año, en la Ciudad de </a:t>
            </a:r>
            <a:r>
              <a:rPr lang="es-MX" sz="2400" dirty="0" smtClean="0">
                <a:solidFill>
                  <a:schemeClr val="tx1"/>
                </a:solidFill>
              </a:rPr>
              <a:t>Paita.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8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648072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s-PE" sz="2800" b="1" dirty="0" smtClean="0"/>
              <a:t>ESTRATEGIA DE INTERVENCIÓN</a:t>
            </a:r>
            <a:endParaRPr lang="es-PE" sz="2800" b="1" dirty="0"/>
          </a:p>
        </p:txBody>
      </p:sp>
      <p:sp>
        <p:nvSpPr>
          <p:cNvPr id="3" name="2 Rectángulo"/>
          <p:cNvSpPr/>
          <p:nvPr/>
        </p:nvSpPr>
        <p:spPr>
          <a:xfrm>
            <a:off x="298297" y="908720"/>
            <a:ext cx="8594183" cy="47525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PE" sz="2400" b="1" dirty="0" smtClean="0">
                <a:solidFill>
                  <a:schemeClr val="tx1"/>
                </a:solidFill>
              </a:rPr>
              <a:t>EJE V: COMUNICACIÓN Y DIFUSIÓN</a:t>
            </a:r>
          </a:p>
          <a:p>
            <a:pPr lvl="0"/>
            <a:endParaRPr lang="es-MX" sz="2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Toda información será canalizada y luego difundida a los diferentes medios de comunicación, con la finalidad de uniformizar los mensajes.</a:t>
            </a:r>
          </a:p>
          <a:p>
            <a:pPr lvl="0"/>
            <a:endParaRPr lang="es-MX" sz="2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Se </a:t>
            </a:r>
            <a:r>
              <a:rPr lang="es-MX" sz="2400" dirty="0">
                <a:solidFill>
                  <a:schemeClr val="tx1"/>
                </a:solidFill>
              </a:rPr>
              <a:t>contará con un acompañamiento de medios de comunicación que difundirán las acciones de intervención y los resultados </a:t>
            </a:r>
            <a:r>
              <a:rPr lang="es-MX" sz="2400" dirty="0" smtClean="0">
                <a:solidFill>
                  <a:schemeClr val="tx1"/>
                </a:solidFill>
              </a:rPr>
              <a:t>obtenidos.</a:t>
            </a:r>
          </a:p>
          <a:p>
            <a:pPr lvl="0"/>
            <a:endParaRPr lang="es-MX" sz="2400" dirty="0" smtClean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chemeClr val="tx1"/>
                </a:solidFill>
              </a:rPr>
              <a:t>Realizar campaña periodística contra las focos más contaminantes.</a:t>
            </a:r>
            <a:endParaRPr lang="es-P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4082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811</Words>
  <Application>Microsoft Office PowerPoint</Application>
  <PresentationFormat>Presentación en pantalla (4:3)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Tema de Office</vt:lpstr>
      <vt:lpstr>ESTRATEGIA DE INTERVENCIÓN ANTE PROBLEMÁTICA CONTAMINACIÓN BAHÍA DE PAITA</vt:lpstr>
      <vt:lpstr>El comité de Gestión de la Bahía de Paita está integrado por las siguientes instituciones del nivel nacional y regional </vt:lpstr>
      <vt:lpstr>El comité de Gestión de la Bahía de Paita está integrado por las siguientes instituciones del nivel local </vt:lpstr>
      <vt:lpstr>DIAGNÓSTICO CONTAMINACIÓN BAHÍA DE PAITA</vt:lpstr>
      <vt:lpstr>ESTRATEGIA DE INTERVENCIÓN</vt:lpstr>
      <vt:lpstr>ESTRATEGIA DE INTERVENCIÓN</vt:lpstr>
      <vt:lpstr>ESTRATEGIA DE INTERVENCIÓN</vt:lpstr>
      <vt:lpstr>ESTRATEGIA DE INTERVENCIÓN</vt:lpstr>
      <vt:lpstr>ESTRATEGIA DE INTERVENCIÓN</vt:lpstr>
      <vt:lpstr>ESTRATEGIA DE INTERVENCIÓN</vt:lpstr>
      <vt:lpstr>ESTRATEGIA DE INTERVENCIÓN</vt:lpstr>
      <vt:lpstr>ESTRATEGIA DE INTERVENCIÓN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DE INTERVENCIÓN ANTE PROBLEMÁTICA CONTAMINACIÓN BAHÍA DE PAITA</dc:title>
  <dc:creator>Vicente A. Merino Merino</dc:creator>
  <cp:lastModifiedBy>carlos alberto chininin chamba</cp:lastModifiedBy>
  <cp:revision>17</cp:revision>
  <dcterms:created xsi:type="dcterms:W3CDTF">2015-03-19T20:35:50Z</dcterms:created>
  <dcterms:modified xsi:type="dcterms:W3CDTF">2015-09-08T18:01:53Z</dcterms:modified>
</cp:coreProperties>
</file>