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81" r:id="rId4"/>
    <p:sldId id="282" r:id="rId5"/>
    <p:sldId id="264" r:id="rId6"/>
    <p:sldId id="283" r:id="rId7"/>
    <p:sldId id="277" r:id="rId8"/>
    <p:sldId id="278" r:id="rId9"/>
    <p:sldId id="262" r:id="rId10"/>
    <p:sldId id="284" r:id="rId11"/>
    <p:sldId id="280" r:id="rId12"/>
    <p:sldId id="266" r:id="rId13"/>
    <p:sldId id="285" r:id="rId14"/>
    <p:sldId id="279" r:id="rId15"/>
    <p:sldId id="286" r:id="rId16"/>
    <p:sldId id="292" r:id="rId17"/>
    <p:sldId id="287" r:id="rId18"/>
    <p:sldId id="291" r:id="rId19"/>
    <p:sldId id="275" r:id="rId20"/>
    <p:sldId id="289" r:id="rId21"/>
    <p:sldId id="276" r:id="rId22"/>
    <p:sldId id="293" r:id="rId23"/>
    <p:sldId id="290" r:id="rId24"/>
    <p:sldId id="257" r:id="rId25"/>
  </p:sldIdLst>
  <p:sldSz cx="9144000" cy="6858000" type="screen4x3"/>
  <p:notesSz cx="6797675" cy="99282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6CA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A&#209;O%202016\Sistema%20Nacioanal%20de%20Inversi&#243;n%20Publica\Base%20_%20Datos_Diciembre_2015\Reporte%20de%20PIPs%20Ejecuci&#243;n-2016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/>
              </a:solidFill>
              <a:effectLst/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Hoja1!$G$4</c:f>
              <c:strCache>
                <c:ptCount val="1"/>
                <c:pt idx="0">
                  <c:v>Normas en OT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11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Hoja1!$F$5:$F$7</c:f>
              <c:strCache>
                <c:ptCount val="3"/>
                <c:pt idx="0">
                  <c:v>1998 - 2007</c:v>
                </c:pt>
                <c:pt idx="1">
                  <c:v>2008 - 2010</c:v>
                </c:pt>
                <c:pt idx="2">
                  <c:v>2011 -2015</c:v>
                </c:pt>
              </c:strCache>
            </c:strRef>
          </c:cat>
          <c:val>
            <c:numRef>
              <c:f>Hoja1!$G$5:$G$7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41443288"/>
        <c:axId val="241120320"/>
      </c:barChart>
      <c:catAx>
        <c:axId val="241443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pPr>
            <a:endParaRPr lang="es-PE"/>
          </a:p>
        </c:txPr>
        <c:crossAx val="241120320"/>
        <c:crosses val="autoZero"/>
        <c:auto val="1"/>
        <c:lblAlgn val="ctr"/>
        <c:lblOffset val="100"/>
        <c:noMultiLvlLbl val="0"/>
      </c:catAx>
      <c:valAx>
        <c:axId val="24112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1443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tint val="50000"/>
            <a:satMod val="300000"/>
          </a:schemeClr>
        </a:gs>
        <a:gs pos="35000">
          <a:schemeClr val="accent1">
            <a:tint val="37000"/>
            <a:satMod val="300000"/>
          </a:schemeClr>
        </a:gs>
        <a:gs pos="100000">
          <a:schemeClr val="accent1">
            <a:tint val="15000"/>
            <a:satMod val="350000"/>
          </a:schemeClr>
        </a:gs>
      </a:gsLst>
      <a:lin ang="16200000" scaled="1"/>
      <a:tileRect/>
    </a:gradFill>
    <a:ln w="9525" cap="flat" cmpd="sng" algn="ctr">
      <a:solidFill>
        <a:schemeClr val="accent1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763722723229311E-2"/>
          <c:y val="0.13534023779313797"/>
          <c:w val="0.96666657408564671"/>
          <c:h val="0.62796832575205341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1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3"/>
            <c:spPr>
              <a:solidFill>
                <a:srgbClr val="9BBB59">
                  <a:lumMod val="5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7"/>
            <c:spPr>
              <a:solidFill>
                <a:srgbClr val="F79646">
                  <a:lumMod val="75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7"/>
            <c:spPr>
              <a:solidFill>
                <a:srgbClr val="00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4.6709648295055826E-2"/>
                  <c:y val="5.7187005202011176E-3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2.0 %</a:t>
                    </a:r>
                  </a:p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2 PIPs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320864489037083"/>
                  <c:y val="-3.8308911211578484E-3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26.3 %</a:t>
                    </a:r>
                  </a:p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26 PIPs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6161488385959925E-2"/>
                  <c:y val="-9.7882398208077467E-2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16.2 %</a:t>
                    </a:r>
                  </a:p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16 PIPs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6538949961959221E-2"/>
                  <c:y val="0.15677673798628575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55.6 %</a:t>
                    </a:r>
                  </a:p>
                  <a:p>
                    <a:r>
                      <a:rPr lang="en-US" sz="105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55 PIPs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'PIP-Global'!$C$102:$C$105</c:f>
              <c:strCache>
                <c:ptCount val="4"/>
                <c:pt idx="0">
                  <c:v>En formulación</c:v>
                </c:pt>
                <c:pt idx="1">
                  <c:v>En Evaluación</c:v>
                </c:pt>
                <c:pt idx="2">
                  <c:v>Viable</c:v>
                </c:pt>
                <c:pt idx="3">
                  <c:v>En Ejecución</c:v>
                </c:pt>
              </c:strCache>
            </c:strRef>
          </c:cat>
          <c:val>
            <c:numRef>
              <c:f>'PIP-Global'!$E$102:$E$105</c:f>
              <c:numCache>
                <c:formatCode>0.0</c:formatCode>
                <c:ptCount val="4"/>
                <c:pt idx="0">
                  <c:v>2.0202020202020203</c:v>
                </c:pt>
                <c:pt idx="1">
                  <c:v>26.262626262626267</c:v>
                </c:pt>
                <c:pt idx="2">
                  <c:v>16.161616161616163</c:v>
                </c:pt>
                <c:pt idx="3">
                  <c:v>55.555555555555557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legendEntry>
      <c:layout>
        <c:manualLayout>
          <c:xMode val="edge"/>
          <c:yMode val="edge"/>
          <c:x val="4.8023199442486182E-2"/>
          <c:y val="0.78009009634960369"/>
          <c:w val="0.91822023291364252"/>
          <c:h val="0.14400394540560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49496-8834-49AD-8A78-71E673550831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BDED8-6455-4FBB-9CA6-B3EC21CF4B5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758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E" smtClean="0"/>
          </a:p>
        </p:txBody>
      </p:sp>
    </p:spTree>
    <p:extLst>
      <p:ext uri="{BB962C8B-B14F-4D97-AF65-F5344CB8AC3E}">
        <p14:creationId xmlns:p14="http://schemas.microsoft.com/office/powerpoint/2010/main" val="196406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Foto del MINAM / Rompecabezas con actividades económicas / sectores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4781C-4B6A-4023-949A-33039F61B044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68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Foto del MINAM / Rompecabezas con actividades económicas / sectores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4781C-4B6A-4023-949A-33039F61B044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626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Foto de talleres</a:t>
            </a:r>
            <a:r>
              <a:rPr lang="es-PE" baseline="0" dirty="0" smtClean="0"/>
              <a:t> y Comisiones técnicas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4781C-4B6A-4023-949A-33039F61B044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2890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Imágenes de Montero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4781C-4B6A-4023-949A-33039F61B044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672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6DAF7-E8C8-47DB-B186-78EECEEA4884}" type="datetimeFigureOut">
              <a:rPr lang="es-PE" smtClean="0"/>
              <a:t>16/06/2016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BE28F-2C1C-41AB-9AF2-00019DD44F7D}" type="slidenum">
              <a:rPr lang="es-PE" smtClean="0"/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PE" b="1" dirty="0"/>
              <a:t>PRESENTACIÓN INFORME SECTORIAL AMBIENTE</a:t>
            </a:r>
            <a:br>
              <a:rPr lang="es-PE" b="1" dirty="0"/>
            </a:br>
            <a:r>
              <a:rPr lang="es-PE" b="1" dirty="0"/>
              <a:t>ORDENAMIENTO TERRITORIAL EN EL PERÚ (2011 - </a:t>
            </a:r>
            <a:r>
              <a:rPr lang="es-PE" b="1" dirty="0" smtClean="0"/>
              <a:t>2016)</a:t>
            </a:r>
            <a:r>
              <a:rPr lang="es-PE" b="1" dirty="0"/>
              <a:t/>
            </a:r>
            <a:br>
              <a:rPr lang="es-PE" b="1" dirty="0"/>
            </a:b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7664" y="4149080"/>
            <a:ext cx="6400800" cy="91095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PE" sz="2800" b="1" dirty="0" smtClean="0"/>
              <a:t>ADRIÁN </a:t>
            </a:r>
            <a:r>
              <a:rPr lang="es-PE" sz="2800" b="1" dirty="0"/>
              <a:t>FERNANDO NEYRA </a:t>
            </a:r>
            <a:r>
              <a:rPr lang="es-PE" sz="2800" b="1" dirty="0" smtClean="0"/>
              <a:t>PALOMINO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MX" sz="2200" b="1" dirty="0" smtClean="0"/>
              <a:t>Director General de Ordenamiento Territorial</a:t>
            </a:r>
            <a:endParaRPr lang="es-PE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331236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PE" sz="1600" dirty="0"/>
          </a:p>
          <a:p>
            <a:pPr marL="0" indent="0">
              <a:buNone/>
            </a:pPr>
            <a:r>
              <a:rPr lang="es-PE" sz="1600" dirty="0" smtClean="0"/>
              <a:t>Se ha </a:t>
            </a:r>
            <a:r>
              <a:rPr lang="es-PE" sz="1600" dirty="0"/>
              <a:t>impulsado </a:t>
            </a:r>
            <a:r>
              <a:rPr lang="es-PE" sz="1600" dirty="0" smtClean="0"/>
              <a:t>que las </a:t>
            </a:r>
            <a:r>
              <a:rPr lang="es-PE" sz="1600" dirty="0"/>
              <a:t>diversas entidades del Estado y los Sectores, en sus respectivas </a:t>
            </a:r>
            <a:r>
              <a:rPr lang="es-PE" sz="1600" dirty="0" smtClean="0"/>
              <a:t>normas y acciones, reconozcan las atribuciones del Ministerio del Ambiente </a:t>
            </a:r>
            <a:r>
              <a:rPr lang="es-PE" sz="1600" dirty="0"/>
              <a:t>en </a:t>
            </a:r>
            <a:r>
              <a:rPr lang="es-PE" sz="1600" dirty="0" smtClean="0"/>
              <a:t>Ordenamiento Territorial, </a:t>
            </a:r>
            <a:r>
              <a:rPr lang="es-PE" sz="1600" dirty="0"/>
              <a:t>considerando las </a:t>
            </a:r>
            <a:r>
              <a:rPr lang="es-PE" sz="1600" dirty="0" smtClean="0"/>
              <a:t>definiciones, metodológicas e instrumentos técnicos </a:t>
            </a:r>
            <a:r>
              <a:rPr lang="es-PE" sz="1600" dirty="0"/>
              <a:t>que </a:t>
            </a:r>
            <a:r>
              <a:rPr lang="es-PE" sz="1600" dirty="0" smtClean="0"/>
              <a:t>se han </a:t>
            </a:r>
            <a:r>
              <a:rPr lang="es-PE" sz="1600" dirty="0"/>
              <a:t>establecido en </a:t>
            </a:r>
            <a:r>
              <a:rPr lang="es-PE" sz="1600" dirty="0" smtClean="0"/>
              <a:t>esta materia y de esta manera evitar interpretaciones erróneas y se generen expectativas que no corresponden a la finalidad del Ordenamiento Territorial, siendo coherente con el marco normativo vigente.</a:t>
            </a:r>
          </a:p>
          <a:p>
            <a:pPr marL="0" indent="0">
              <a:buNone/>
            </a:pPr>
            <a:endParaRPr lang="es-PE" sz="16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2002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PE" sz="3000" b="1" smtClean="0"/>
              <a:t>ORDENAMIENTO TERRITORIAL Y </a:t>
            </a:r>
            <a:br>
              <a:rPr lang="es-PE" sz="3000" b="1" smtClean="0"/>
            </a:br>
            <a:r>
              <a:rPr lang="es-PE" sz="3000" b="1" smtClean="0"/>
              <a:t>LA ARTICULACIÓN SECTORIAL</a:t>
            </a:r>
            <a:endParaRPr lang="es-PE" sz="3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9"/>
          <a:stretch/>
        </p:blipFill>
        <p:spPr>
          <a:xfrm>
            <a:off x="3707904" y="1723501"/>
            <a:ext cx="5328592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4752975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MINAGRI</a:t>
            </a:r>
            <a:r>
              <a:rPr lang="es-PE" sz="2400" dirty="0" smtClean="0"/>
              <a:t>	</a:t>
            </a:r>
            <a:r>
              <a:rPr lang="es-PE" sz="2400" dirty="0"/>
              <a:t>: ZEE </a:t>
            </a:r>
            <a:r>
              <a:rPr lang="es-PE" sz="2400" dirty="0" smtClean="0"/>
              <a:t>como </a:t>
            </a:r>
            <a:r>
              <a:rPr lang="es-PE" sz="2400" dirty="0"/>
              <a:t>insumo del </a:t>
            </a:r>
            <a:r>
              <a:rPr lang="es-PE" sz="2400" dirty="0" smtClean="0"/>
              <a:t>diagnóstico técnico legal en</a:t>
            </a:r>
          </a:p>
          <a:p>
            <a:pPr marL="0" indent="0" algn="just">
              <a:buNone/>
              <a:defRPr/>
            </a:pPr>
            <a:r>
              <a:rPr lang="es-PE" sz="2400" dirty="0"/>
              <a:t>	</a:t>
            </a:r>
            <a:r>
              <a:rPr lang="es-PE" sz="2400" dirty="0" smtClean="0"/>
              <a:t>	  formalización de predios rurales. </a:t>
            </a:r>
          </a:p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SERFOR</a:t>
            </a:r>
            <a:r>
              <a:rPr lang="es-PE" sz="2400" dirty="0"/>
              <a:t>	: </a:t>
            </a:r>
            <a:r>
              <a:rPr lang="es-PE" sz="2400" dirty="0" smtClean="0"/>
              <a:t>OT y ZEE forman parte de la Ley y Reglamento Forestal. </a:t>
            </a:r>
            <a:endParaRPr lang="es-PE" sz="2400" dirty="0"/>
          </a:p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PRODUCE</a:t>
            </a:r>
            <a:r>
              <a:rPr lang="es-PE" sz="2400" dirty="0" smtClean="0"/>
              <a:t>	: </a:t>
            </a:r>
            <a:r>
              <a:rPr lang="es-PE" sz="2400" dirty="0"/>
              <a:t>Ley de Parques Industriales Tecno-Ecológicos. </a:t>
            </a:r>
          </a:p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VIVIENDA</a:t>
            </a:r>
            <a:r>
              <a:rPr lang="es-PE" sz="2400" dirty="0" smtClean="0"/>
              <a:t>	: Plan Nacional de Desarrollo Urbano</a:t>
            </a:r>
          </a:p>
          <a:p>
            <a:pPr marL="0" indent="0" algn="just">
              <a:buNone/>
              <a:defRPr/>
            </a:pPr>
            <a:r>
              <a:rPr lang="es-PE" sz="2400" dirty="0"/>
              <a:t>	</a:t>
            </a:r>
            <a:r>
              <a:rPr lang="es-PE" sz="2400" dirty="0" smtClean="0"/>
              <a:t>	  ZEE </a:t>
            </a:r>
            <a:r>
              <a:rPr lang="es-PE" sz="2400" dirty="0"/>
              <a:t>como insumo para los PAT. </a:t>
            </a:r>
          </a:p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RREE</a:t>
            </a:r>
            <a:r>
              <a:rPr lang="es-PE" sz="2400" dirty="0" smtClean="0"/>
              <a:t>	: </a:t>
            </a:r>
            <a:r>
              <a:rPr lang="es-PE" sz="2400" dirty="0"/>
              <a:t>Ley Marco para </a:t>
            </a:r>
            <a:r>
              <a:rPr lang="es-PE" sz="2400" dirty="0" smtClean="0"/>
              <a:t>Desarrollo </a:t>
            </a:r>
            <a:r>
              <a:rPr lang="es-PE" sz="2400" dirty="0"/>
              <a:t>e Integración Fronteriza. </a:t>
            </a:r>
          </a:p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INGEMMET</a:t>
            </a:r>
            <a:r>
              <a:rPr lang="es-PE" sz="2400" dirty="0" smtClean="0"/>
              <a:t>	: </a:t>
            </a:r>
            <a:r>
              <a:rPr lang="es-PE" sz="2400" dirty="0"/>
              <a:t>Insumos elaboración de ZEE. </a:t>
            </a:r>
          </a:p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PCM</a:t>
            </a:r>
            <a:r>
              <a:rPr lang="es-PE" sz="2400" dirty="0" smtClean="0"/>
              <a:t>		: Complementariedad con Demarcación </a:t>
            </a:r>
            <a:r>
              <a:rPr lang="es-PE" sz="2400" dirty="0"/>
              <a:t>Territorial</a:t>
            </a:r>
            <a:r>
              <a:rPr lang="es-PE" sz="2400" dirty="0" smtClean="0"/>
              <a:t>,</a:t>
            </a:r>
          </a:p>
          <a:p>
            <a:pPr marL="0" indent="0" algn="just">
              <a:buNone/>
              <a:defRPr/>
            </a:pPr>
            <a:r>
              <a:rPr lang="es-PE" sz="2400" dirty="0" smtClean="0"/>
              <a:t>		   ONGEI</a:t>
            </a:r>
            <a:r>
              <a:rPr lang="es-PE" sz="2400" dirty="0"/>
              <a:t>, </a:t>
            </a:r>
            <a:r>
              <a:rPr lang="es-PE" sz="2400" dirty="0" smtClean="0"/>
              <a:t>Secretaria de Descentralización</a:t>
            </a:r>
            <a:r>
              <a:rPr lang="es-PE" sz="2400" dirty="0"/>
              <a:t>. </a:t>
            </a:r>
          </a:p>
          <a:p>
            <a:pPr algn="just">
              <a:buFont typeface="Arial" charset="0"/>
              <a:buChar char="•"/>
              <a:defRPr/>
            </a:pPr>
            <a:r>
              <a:rPr lang="es-PE" sz="2400" b="1" dirty="0" smtClean="0"/>
              <a:t>COMUMA</a:t>
            </a:r>
            <a:r>
              <a:rPr lang="es-PE" sz="2400" dirty="0" smtClean="0"/>
              <a:t>	: Comisión </a:t>
            </a:r>
            <a:r>
              <a:rPr lang="es-PE" sz="2400" dirty="0"/>
              <a:t>Intersectorial para la Gestión de </a:t>
            </a:r>
            <a:r>
              <a:rPr lang="es-PE" sz="2400" dirty="0" smtClean="0"/>
              <a:t>los</a:t>
            </a:r>
          </a:p>
          <a:p>
            <a:pPr marL="0" indent="0" algn="just">
              <a:buNone/>
              <a:defRPr/>
            </a:pPr>
            <a:r>
              <a:rPr lang="es-PE" sz="2400" dirty="0"/>
              <a:t>	</a:t>
            </a:r>
            <a:r>
              <a:rPr lang="es-PE" sz="2400" dirty="0" smtClean="0"/>
              <a:t>	   Ecosistemas </a:t>
            </a:r>
            <a:r>
              <a:rPr lang="es-PE" sz="2400" dirty="0"/>
              <a:t>Marino – Costeros.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73195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rsula\Fotos Oficiales Minam\Participacion\04 RESULTADOS\image0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566"/>
          <a:stretch/>
        </p:blipFill>
        <p:spPr bwMode="auto">
          <a:xfrm>
            <a:off x="5004217" y="2190197"/>
            <a:ext cx="367514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0197"/>
            <a:ext cx="292647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3851920" y="2676203"/>
            <a:ext cx="702352" cy="2627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spcCol="0" rtlCol="0" anchor="ctr"/>
          <a:lstStyle/>
          <a:p>
            <a:pPr algn="ctr"/>
            <a:endParaRPr lang="es-PE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s-PE" sz="3500" b="1" dirty="0" smtClean="0"/>
              <a:t>FORTALECIMIENTO DE</a:t>
            </a:r>
            <a:br>
              <a:rPr lang="es-PE" sz="3500" b="1" dirty="0" smtClean="0"/>
            </a:br>
            <a:r>
              <a:rPr lang="es-PE" sz="3500" b="1" dirty="0" smtClean="0"/>
              <a:t>CAPACIDADES TÉCNICAS Y DE GESTIÓN</a:t>
            </a:r>
            <a:endParaRPr lang="es-PE" sz="3500" b="1" dirty="0"/>
          </a:p>
        </p:txBody>
      </p:sp>
    </p:spTree>
    <p:extLst>
      <p:ext uri="{BB962C8B-B14F-4D97-AF65-F5344CB8AC3E}">
        <p14:creationId xmlns:p14="http://schemas.microsoft.com/office/powerpoint/2010/main" val="24722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8334" y="191683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600" dirty="0" smtClean="0"/>
              <a:t>Producto </a:t>
            </a:r>
            <a:r>
              <a:rPr lang="es-PE" sz="1600" dirty="0"/>
              <a:t>de la asistencia técnica del MINAM se </a:t>
            </a:r>
            <a:r>
              <a:rPr lang="es-PE" sz="1600" dirty="0" smtClean="0"/>
              <a:t> </a:t>
            </a:r>
            <a:r>
              <a:rPr lang="es-PE" sz="1600" dirty="0"/>
              <a:t>cuenta con un conjunto de </a:t>
            </a:r>
            <a:r>
              <a:rPr lang="es-PE" sz="1600" dirty="0" smtClean="0"/>
              <a:t>regiones y municipios </a:t>
            </a:r>
            <a:r>
              <a:rPr lang="es-PE" sz="1600" dirty="0"/>
              <a:t>que han culminado y aprobado su </a:t>
            </a:r>
            <a:r>
              <a:rPr lang="es-PE" sz="1600" dirty="0" smtClean="0"/>
              <a:t>ZEE</a:t>
            </a:r>
            <a:r>
              <a:rPr lang="es-PE" sz="1600" dirty="0"/>
              <a:t>, como primer instrumento técnico </a:t>
            </a:r>
            <a:r>
              <a:rPr lang="es-PE" sz="1600" dirty="0" err="1" smtClean="0"/>
              <a:t>sustentatorio</a:t>
            </a:r>
            <a:r>
              <a:rPr lang="es-PE" sz="1600" dirty="0" smtClean="0"/>
              <a:t> </a:t>
            </a:r>
            <a:r>
              <a:rPr lang="es-PE" sz="1600" dirty="0"/>
              <a:t>del ordenamiento territorial, poniendo a disposición de la población y del conjunto de instituciones públicas y privadas </a:t>
            </a:r>
            <a:r>
              <a:rPr lang="es-PE" sz="1600" dirty="0" smtClean="0"/>
              <a:t>información que permitirá fomentar ocupaciones  e inversiones de </a:t>
            </a:r>
            <a:r>
              <a:rPr lang="es-PE" sz="1600" dirty="0"/>
              <a:t>forma </a:t>
            </a:r>
            <a:r>
              <a:rPr lang="es-PE" sz="1600" dirty="0" smtClean="0"/>
              <a:t>sostenible y segura en el </a:t>
            </a:r>
            <a:r>
              <a:rPr lang="es-PE" sz="1600" dirty="0"/>
              <a:t>territorio.</a:t>
            </a:r>
          </a:p>
          <a:p>
            <a:pPr marL="0" indent="0" algn="just">
              <a:buNone/>
            </a:pPr>
            <a:endParaRPr lang="es-PE" sz="16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88334" y="5486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s-PE" sz="2800" b="1" dirty="0" smtClean="0"/>
              <a:t>FORTALECIMIENTO DE</a:t>
            </a:r>
            <a:br>
              <a:rPr lang="es-PE" sz="2800" b="1" dirty="0" smtClean="0"/>
            </a:br>
            <a:r>
              <a:rPr lang="es-PE" sz="2800" b="1" dirty="0" smtClean="0"/>
              <a:t>CAPACIDADES TÉCNICAS Y DE GESTIÓN</a:t>
            </a:r>
            <a:endParaRPr lang="es-PE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68" y="3430246"/>
            <a:ext cx="4211960" cy="2788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30246"/>
            <a:ext cx="4572000" cy="278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t="47646" r="69811" b="11060"/>
          <a:stretch/>
        </p:blipFill>
        <p:spPr>
          <a:xfrm>
            <a:off x="755576" y="1340768"/>
            <a:ext cx="2563594" cy="445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-852013" y="-145929"/>
            <a:ext cx="8229600" cy="1143000"/>
          </a:xfrm>
        </p:spPr>
        <p:txBody>
          <a:bodyPr>
            <a:noAutofit/>
          </a:bodyPr>
          <a:lstStyle/>
          <a:p>
            <a:r>
              <a:rPr lang="es-PE" sz="2700" b="1" dirty="0" smtClean="0"/>
              <a:t>AMBITOS DE INTERVENCION DE LA DGOT</a:t>
            </a:r>
            <a:endParaRPr lang="es-PE" sz="27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5" t="16388" r="37094" b="8697"/>
          <a:stretch/>
        </p:blipFill>
        <p:spPr>
          <a:xfrm>
            <a:off x="3851920" y="908720"/>
            <a:ext cx="3439430" cy="500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6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45024"/>
            <a:ext cx="3096344" cy="25998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52" y="1224746"/>
            <a:ext cx="3456384" cy="5211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-108520" y="548680"/>
            <a:ext cx="5904656" cy="777443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es-PE" sz="2400" b="1" dirty="0"/>
              <a:t>AVANCE DE LA ZONIFICACIÓN </a:t>
            </a:r>
            <a:r>
              <a:rPr lang="es-PE" sz="2400" b="1" dirty="0" smtClean="0"/>
              <a:t>ECOLÓGICA</a:t>
            </a:r>
          </a:p>
          <a:p>
            <a:pPr algn="ctr"/>
            <a:r>
              <a:rPr lang="es-PE" sz="2400" b="1" dirty="0" smtClean="0"/>
              <a:t>Y </a:t>
            </a:r>
            <a:r>
              <a:rPr lang="es-PE" sz="2400" b="1" dirty="0"/>
              <a:t>ECONÓMICA A NIVEL NACIONAL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51520" y="2060848"/>
            <a:ext cx="31683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dirty="0"/>
              <a:t>A diciembre de 2015, se cuenta con 13 Gobiernos Regionales con ZEE aprobadas vía Ordenanza </a:t>
            </a:r>
            <a:r>
              <a:rPr lang="es-ES" sz="1600" dirty="0" smtClean="0"/>
              <a:t>Regional, </a:t>
            </a:r>
            <a:r>
              <a:rPr lang="es-ES" sz="1600" dirty="0"/>
              <a:t>las cuales representan </a:t>
            </a:r>
            <a:r>
              <a:rPr lang="es-ES" sz="1600" dirty="0" smtClean="0"/>
              <a:t>aproximadamente 42 % </a:t>
            </a:r>
            <a:r>
              <a:rPr lang="es-ES" sz="1600" dirty="0"/>
              <a:t>del territorio nacional, asimismo </a:t>
            </a:r>
            <a:r>
              <a:rPr lang="es-ES" sz="1600" dirty="0" smtClean="0"/>
              <a:t>07 </a:t>
            </a:r>
            <a:r>
              <a:rPr lang="es-ES" sz="1600" dirty="0"/>
              <a:t>gobiernos regionales </a:t>
            </a:r>
            <a:r>
              <a:rPr lang="es-ES" sz="1600" dirty="0" smtClean="0"/>
              <a:t>vienen desarrollando su ZEE, mientras que los otros 05 vienen realizando las acciones preparatorias para contar con éste instrumento. Asimismo, 07 </a:t>
            </a:r>
            <a:r>
              <a:rPr lang="es-ES" sz="1600" dirty="0"/>
              <a:t>Gobiernos </a:t>
            </a:r>
            <a:r>
              <a:rPr lang="es-ES" sz="1600" dirty="0" smtClean="0"/>
              <a:t>Regionales vienen desarrollando sus estudios especializados.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32591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10500" r="40053" b="4451"/>
          <a:stretch/>
        </p:blipFill>
        <p:spPr>
          <a:xfrm>
            <a:off x="2668252" y="1196752"/>
            <a:ext cx="3192354" cy="4536504"/>
          </a:xfrm>
          <a:prstGeom prst="rect">
            <a:avLst/>
          </a:prstGeom>
        </p:spPr>
      </p:pic>
      <p:sp>
        <p:nvSpPr>
          <p:cNvPr id="6" name="4 CuadroTexto"/>
          <p:cNvSpPr txBox="1"/>
          <p:nvPr/>
        </p:nvSpPr>
        <p:spPr>
          <a:xfrm>
            <a:off x="-108520" y="260648"/>
            <a:ext cx="7200800" cy="777443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es-PE" sz="2400" b="1" dirty="0" smtClean="0"/>
              <a:t>COBERTURA NACIONAL DE MAPA BASE GENERADO ENTRE 2011 AL 2016 CON AVANCES ZEE</a:t>
            </a:r>
            <a:endParaRPr lang="es-PE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46582" y="1268760"/>
            <a:ext cx="255321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300" dirty="0" smtClean="0"/>
              <a:t>El Mapa Base es el primer insumo cartográfico generado y construido para un proceso de evaluación y diagnóstico del territorio. </a:t>
            </a:r>
            <a:endParaRPr lang="es-PE" sz="1300" dirty="0"/>
          </a:p>
          <a:p>
            <a:endParaRPr lang="es-PE" sz="800" dirty="0"/>
          </a:p>
          <a:p>
            <a:r>
              <a:rPr lang="es-PE" sz="1300" dirty="0" smtClean="0"/>
              <a:t>Sobre este instrumento </a:t>
            </a:r>
            <a:r>
              <a:rPr lang="es-PE" sz="1300" dirty="0"/>
              <a:t>se construyen y evalúan </a:t>
            </a:r>
            <a:r>
              <a:rPr lang="es-PE" sz="1300" dirty="0" smtClean="0"/>
              <a:t>las </a:t>
            </a:r>
            <a:r>
              <a:rPr lang="es-PE" sz="1300" dirty="0"/>
              <a:t>características del territorio (Físicos – Biológicos y </a:t>
            </a:r>
            <a:r>
              <a:rPr lang="es-PE" sz="1300" dirty="0" smtClean="0"/>
              <a:t>Socioeconómicos</a:t>
            </a:r>
            <a:r>
              <a:rPr lang="es-PE" sz="1300" dirty="0"/>
              <a:t>) para elaborar </a:t>
            </a:r>
            <a:r>
              <a:rPr lang="es-PE" sz="1300" dirty="0" smtClean="0"/>
              <a:t>mapas temáticos</a:t>
            </a:r>
            <a:r>
              <a:rPr lang="es-PE" sz="1300" dirty="0"/>
              <a:t>, es decir es la plataforma cartográfica que representa el territorio desde el punto de vista topográfico, hídrico y de ocupación (Población, vías, infraestructura, etc.) </a:t>
            </a:r>
          </a:p>
          <a:p>
            <a:endParaRPr lang="es-PE" sz="700" dirty="0"/>
          </a:p>
          <a:p>
            <a:r>
              <a:rPr lang="es-PE" sz="1300" dirty="0" smtClean="0"/>
              <a:t>El </a:t>
            </a:r>
            <a:r>
              <a:rPr lang="es-PE" sz="1300" dirty="0"/>
              <a:t>Mapa Base se construye teniendo como insumos Imágenes Satelitales y/o fotografías aéreas, Modelos de elevación digital (DEM), GPS (Sistema de Posicionamiento Global) entre otros.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10626" r="39959" b="4850"/>
          <a:stretch/>
        </p:blipFill>
        <p:spPr>
          <a:xfrm>
            <a:off x="5861332" y="1196752"/>
            <a:ext cx="3137491" cy="45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.bp.blogspot.com/-CMJtPl1tO8s/Vejdh-vURhI/AAAAAAAAACc/4r6sW1cwyUY/s1600/dibujo-p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6" y="3420326"/>
            <a:ext cx="9148115" cy="29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-22448" y="332656"/>
            <a:ext cx="7186736" cy="1143000"/>
          </a:xfrm>
        </p:spPr>
        <p:txBody>
          <a:bodyPr>
            <a:noAutofit/>
          </a:bodyPr>
          <a:lstStyle/>
          <a:p>
            <a:r>
              <a:rPr lang="es-PE" sz="2000" b="1" dirty="0" smtClean="0"/>
              <a:t>INVERSIÓN PUBLICA EN GOBIERNOS REGIONALES Y LOCALES EN MATERIA DE ORDENAMIENTO TERRITORIAL</a:t>
            </a:r>
            <a:endParaRPr lang="es-PE" sz="2000" b="1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251520" y="147565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600" dirty="0"/>
              <a:t>Para el desarrollo </a:t>
            </a:r>
            <a:r>
              <a:rPr lang="es-PE" sz="1600" dirty="0" smtClean="0"/>
              <a:t>del proceso de Ordenamiento Territorial se organiza la disposición de </a:t>
            </a:r>
            <a:r>
              <a:rPr lang="es-PE" sz="1600" dirty="0"/>
              <a:t>los recursos necesarios en </a:t>
            </a:r>
            <a:r>
              <a:rPr lang="es-PE" sz="1600" dirty="0" smtClean="0"/>
              <a:t>el marco </a:t>
            </a:r>
            <a:r>
              <a:rPr lang="es-PE" sz="1600" dirty="0"/>
              <a:t>del Sistema </a:t>
            </a:r>
            <a:r>
              <a:rPr lang="es-PE" sz="1600" dirty="0" smtClean="0"/>
              <a:t> Nacional </a:t>
            </a:r>
            <a:r>
              <a:rPr lang="es-PE" sz="1600" dirty="0"/>
              <a:t>de </a:t>
            </a:r>
            <a:r>
              <a:rPr lang="es-PE" sz="1600" dirty="0" smtClean="0"/>
              <a:t>Inversión Pública, </a:t>
            </a:r>
            <a:r>
              <a:rPr lang="es-PE" sz="1600" dirty="0"/>
              <a:t>a fin de ejecutar de </a:t>
            </a:r>
            <a:r>
              <a:rPr lang="es-PE" sz="1600" dirty="0" smtClean="0"/>
              <a:t>manera eficiente </a:t>
            </a:r>
            <a:r>
              <a:rPr lang="es-PE" sz="1600" dirty="0"/>
              <a:t>la provisión de servicios a la población</a:t>
            </a:r>
            <a:r>
              <a:rPr lang="es-PE" sz="1600" dirty="0" smtClean="0"/>
              <a:t>.</a:t>
            </a:r>
          </a:p>
          <a:p>
            <a:pPr marL="0" indent="0" algn="just">
              <a:buNone/>
            </a:pPr>
            <a:endParaRPr lang="es-PE" sz="800" dirty="0"/>
          </a:p>
          <a:p>
            <a:pPr marL="0" indent="0" algn="just">
              <a:buNone/>
            </a:pPr>
            <a:r>
              <a:rPr lang="es-PE" sz="1600" dirty="0" smtClean="0"/>
              <a:t>En ese sentido el Ministerio del Ambiente brinda las </a:t>
            </a:r>
            <a:r>
              <a:rPr lang="es-PE" sz="1600" dirty="0"/>
              <a:t>orientaciones y </a:t>
            </a:r>
            <a:r>
              <a:rPr lang="es-PE" sz="1600" dirty="0" smtClean="0"/>
              <a:t>consideraciones técnicas </a:t>
            </a:r>
            <a:r>
              <a:rPr lang="es-PE" sz="1600" dirty="0"/>
              <a:t>para la formulación de </a:t>
            </a:r>
            <a:r>
              <a:rPr lang="es-PE" sz="1600" dirty="0" smtClean="0"/>
              <a:t>tipología </a:t>
            </a:r>
            <a:r>
              <a:rPr lang="es-PE" sz="1600" dirty="0"/>
              <a:t>de </a:t>
            </a:r>
            <a:r>
              <a:rPr lang="es-PE" sz="1600" dirty="0" smtClean="0"/>
              <a:t>proyectos que incorporen el Ordenamiento Territorial, </a:t>
            </a:r>
            <a:r>
              <a:rPr lang="es-PE" sz="1600" dirty="0"/>
              <a:t>técnicamente </a:t>
            </a:r>
            <a:r>
              <a:rPr lang="es-PE" sz="1600" dirty="0" smtClean="0"/>
              <a:t>bien sustentados </a:t>
            </a:r>
            <a:r>
              <a:rPr lang="es-PE" sz="1600" dirty="0"/>
              <a:t>e incrementar de </a:t>
            </a:r>
            <a:r>
              <a:rPr lang="es-PE" sz="1600" dirty="0" smtClean="0"/>
              <a:t>manera significativa </a:t>
            </a:r>
            <a:r>
              <a:rPr lang="es-PE" sz="1600" dirty="0"/>
              <a:t>la calidad de inversión </a:t>
            </a:r>
            <a:r>
              <a:rPr lang="es-PE" sz="1600" dirty="0" smtClean="0"/>
              <a:t>en esta materia.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18369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" y="3717032"/>
            <a:ext cx="5010075" cy="266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1520" y="788348"/>
            <a:ext cx="4033329" cy="408111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es-PE" sz="1200" b="1" dirty="0" smtClean="0"/>
              <a:t>ESTADO SITUACIONAL DE PROYECTOS DE INVERSION PUBLICA CON ORDENAMIENTO TERRITORIAL (2011-2015)</a:t>
            </a:r>
            <a:endParaRPr lang="es-PE" sz="1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60107" y="3356992"/>
            <a:ext cx="3507837" cy="408111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es-PE" sz="1200" b="1" dirty="0" smtClean="0"/>
              <a:t>EVOLUCIÓN DE LA INVERSIÓN PÚBLICA CON ORDENAMIENTO TERRITORIAL (2011-2015)</a:t>
            </a:r>
            <a:endParaRPr lang="es-PE" sz="1200" b="1" dirty="0"/>
          </a:p>
        </p:txBody>
      </p:sp>
      <p:graphicFrame>
        <p:nvGraphicFramePr>
          <p:cNvPr id="9" name="8 Gráfico"/>
          <p:cNvGraphicFramePr>
            <a:graphicFrameLocks/>
          </p:cNvGraphicFramePr>
          <p:nvPr>
            <p:extLst/>
          </p:nvPr>
        </p:nvGraphicFramePr>
        <p:xfrm>
          <a:off x="324410" y="1268760"/>
          <a:ext cx="396044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5482356" y="1448780"/>
            <a:ext cx="3513637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400" dirty="0" smtClean="0"/>
              <a:t>Según el Banco </a:t>
            </a:r>
            <a:r>
              <a:rPr lang="es-PE" sz="1400" dirty="0"/>
              <a:t>de Proyectos del </a:t>
            </a:r>
            <a:r>
              <a:rPr lang="es-PE" sz="1400" dirty="0" smtClean="0"/>
              <a:t>MEF, </a:t>
            </a:r>
            <a:r>
              <a:rPr lang="es-PE" sz="1400" dirty="0"/>
              <a:t>durante </a:t>
            </a:r>
            <a:r>
              <a:rPr lang="es-PE" sz="1400" dirty="0" smtClean="0"/>
              <a:t>el periodo </a:t>
            </a:r>
            <a:r>
              <a:rPr lang="es-PE" sz="1400" dirty="0"/>
              <a:t>2011-2016 se han formulado 99 </a:t>
            </a:r>
            <a:r>
              <a:rPr lang="es-PE" sz="1400" dirty="0" smtClean="0"/>
              <a:t>PIP que han incorporado OT:</a:t>
            </a:r>
          </a:p>
          <a:p>
            <a:pPr marL="0" indent="0">
              <a:buNone/>
            </a:pPr>
            <a:endParaRPr lang="es-PE" sz="400" dirty="0" smtClean="0"/>
          </a:p>
          <a:p>
            <a:pPr marL="0" indent="0">
              <a:buNone/>
            </a:pPr>
            <a:r>
              <a:rPr lang="es-PE" sz="1200" dirty="0" smtClean="0"/>
              <a:t>-55 PIP viables en ejecución	-16 </a:t>
            </a:r>
            <a:r>
              <a:rPr lang="es-PE" sz="1200" dirty="0"/>
              <a:t>PIP </a:t>
            </a:r>
            <a:r>
              <a:rPr lang="es-PE" sz="1200" dirty="0" smtClean="0"/>
              <a:t>viables </a:t>
            </a:r>
          </a:p>
          <a:p>
            <a:pPr marL="0" indent="0">
              <a:buNone/>
            </a:pPr>
            <a:r>
              <a:rPr lang="es-PE" sz="1200" dirty="0" smtClean="0"/>
              <a:t>-26 </a:t>
            </a:r>
            <a:r>
              <a:rPr lang="es-PE" sz="1200" dirty="0"/>
              <a:t>PIP en </a:t>
            </a:r>
            <a:r>
              <a:rPr lang="es-PE" sz="1200" dirty="0" smtClean="0"/>
              <a:t>evaluación	-02 </a:t>
            </a:r>
            <a:r>
              <a:rPr lang="es-PE" sz="1200" dirty="0"/>
              <a:t>PIP en </a:t>
            </a:r>
            <a:r>
              <a:rPr lang="es-PE" sz="1200" dirty="0" smtClean="0"/>
              <a:t>formulación</a:t>
            </a:r>
          </a:p>
        </p:txBody>
      </p:sp>
      <p:sp>
        <p:nvSpPr>
          <p:cNvPr id="2" name="Flecha abajo 1"/>
          <p:cNvSpPr/>
          <p:nvPr/>
        </p:nvSpPr>
        <p:spPr>
          <a:xfrm rot="5400000">
            <a:off x="4836010" y="1952836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CuadroTexto 2"/>
          <p:cNvSpPr txBox="1"/>
          <p:nvPr/>
        </p:nvSpPr>
        <p:spPr>
          <a:xfrm>
            <a:off x="5554364" y="3969930"/>
            <a:ext cx="344162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/>
              <a:t>Entre el 2011 y 2015 se </a:t>
            </a:r>
            <a:r>
              <a:rPr lang="es-PE" sz="1400" dirty="0"/>
              <a:t>ha pasado de 42 a 141 proyectos de inversión pública </a:t>
            </a:r>
            <a:r>
              <a:rPr lang="es-PE" sz="1400" dirty="0" smtClean="0"/>
              <a:t>que han incorporado ordenamiento </a:t>
            </a:r>
            <a:r>
              <a:rPr lang="es-PE" sz="1400" dirty="0"/>
              <a:t>territorial, traduciéndose en una inversión acumulada de S/. </a:t>
            </a:r>
            <a:r>
              <a:rPr lang="es-PE" sz="1400" dirty="0" smtClean="0"/>
              <a:t>25´946,397 en 2011 </a:t>
            </a:r>
            <a:r>
              <a:rPr lang="es-PE" sz="1400" dirty="0"/>
              <a:t>a S/.</a:t>
            </a:r>
            <a:r>
              <a:rPr lang="es-PE" sz="1400" dirty="0" smtClean="0"/>
              <a:t>144’954,079 en 2015.</a:t>
            </a:r>
          </a:p>
          <a:p>
            <a:endParaRPr lang="es-MX" sz="800" dirty="0"/>
          </a:p>
          <a:p>
            <a:r>
              <a:rPr lang="es-MX" sz="1400" dirty="0" smtClean="0"/>
              <a:t>En el cuadro se muestra la evolución de inversión en gobiernos regionales y locales por año entre el 2011-2015</a:t>
            </a:r>
            <a:endParaRPr lang="es-PE" sz="1400" dirty="0"/>
          </a:p>
        </p:txBody>
      </p:sp>
      <p:sp>
        <p:nvSpPr>
          <p:cNvPr id="10" name="Flecha abajo 9"/>
          <p:cNvSpPr/>
          <p:nvPr/>
        </p:nvSpPr>
        <p:spPr>
          <a:xfrm rot="5400000">
            <a:off x="4824028" y="4903132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82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02840" y="41379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PE" sz="2800" b="1" dirty="0" smtClean="0"/>
              <a:t>HERRAMIENTAS TECNOLÓGICAS PARA EL</a:t>
            </a:r>
            <a:br>
              <a:rPr lang="es-PE" sz="2800" b="1" dirty="0" smtClean="0"/>
            </a:br>
            <a:r>
              <a:rPr lang="es-PE" sz="2800" b="1" dirty="0" smtClean="0"/>
              <a:t>MANEJO DE LA INFORMACIÓN ESPACIAL: GEOSERVIDOR</a:t>
            </a:r>
            <a:endParaRPr lang="es-PE" sz="28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352928" cy="4589187"/>
          </a:xfrm>
          <a:prstGeom prst="rect">
            <a:avLst/>
          </a:prstGeom>
        </p:spPr>
      </p:pic>
      <p:pic>
        <p:nvPicPr>
          <p:cNvPr id="7170" name="Picture 2" descr="http://cde.3.elcomercio.pe/ima/0/1/3/2/8/1328166/base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34401"/>
            <a:ext cx="3713706" cy="25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1403648" y="3476732"/>
            <a:ext cx="1584176" cy="2644971"/>
            <a:chOff x="611560" y="404664"/>
            <a:chExt cx="3312368" cy="608725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4664"/>
              <a:ext cx="3312368" cy="608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10 Imagen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10394" r="5612" b="13637"/>
            <a:stretch/>
          </p:blipFill>
          <p:spPr>
            <a:xfrm>
              <a:off x="949828" y="1196752"/>
              <a:ext cx="2592287" cy="4536504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6612" y="1772816"/>
            <a:ext cx="4046760" cy="144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2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7" y="-255"/>
            <a:ext cx="9252520" cy="6858000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-13497" y="62753"/>
            <a:ext cx="8604448" cy="1143000"/>
          </a:xfrm>
        </p:spPr>
        <p:txBody>
          <a:bodyPr>
            <a:noAutofit/>
          </a:bodyPr>
          <a:lstStyle/>
          <a:p>
            <a:pPr algn="l"/>
            <a:r>
              <a:rPr lang="es-PE" sz="2400" b="1" dirty="0" smtClean="0"/>
              <a:t>NUESTRO TERRITORIO, </a:t>
            </a:r>
            <a:br>
              <a:rPr lang="es-PE" sz="2400" b="1" dirty="0" smtClean="0"/>
            </a:br>
            <a:r>
              <a:rPr lang="es-PE" sz="2400" b="1" dirty="0" smtClean="0"/>
              <a:t>BASE DE LA CALIDAD DE VIDA Y SOSTENIBILIDAD</a:t>
            </a:r>
            <a:endParaRPr lang="es-PE" sz="2400" b="1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90920" y="1196752"/>
            <a:ext cx="9053080" cy="11612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PE" sz="1500" dirty="0"/>
              <a:t>El Perú viene creciendo de manera significativa</a:t>
            </a:r>
            <a:r>
              <a:rPr lang="es-PE" sz="1500" dirty="0" smtClean="0"/>
              <a:t>, tanto </a:t>
            </a:r>
            <a:r>
              <a:rPr lang="es-PE" sz="1500" dirty="0"/>
              <a:t>en términos </a:t>
            </a:r>
            <a:r>
              <a:rPr lang="es-PE" sz="1500" dirty="0" smtClean="0"/>
              <a:t>poblacionales como </a:t>
            </a:r>
            <a:r>
              <a:rPr lang="es-PE" sz="1500" dirty="0"/>
              <a:t>en términos productivos y </a:t>
            </a:r>
            <a:r>
              <a:rPr lang="es-PE" sz="1500" dirty="0" smtClean="0"/>
              <a:t>es claro </a:t>
            </a:r>
            <a:r>
              <a:rPr lang="es-PE" sz="1500" dirty="0"/>
              <a:t>que el crecimiento (como a su </a:t>
            </a:r>
            <a:r>
              <a:rPr lang="es-PE" sz="1500" dirty="0" smtClean="0"/>
              <a:t>vez ocurre </a:t>
            </a:r>
            <a:r>
              <a:rPr lang="es-PE" sz="1500" dirty="0"/>
              <a:t>con el decrecimiento y la pobreza</a:t>
            </a:r>
            <a:r>
              <a:rPr lang="es-PE" sz="1500" dirty="0" smtClean="0"/>
              <a:t>) puede </a:t>
            </a:r>
            <a:r>
              <a:rPr lang="es-PE" sz="1500" dirty="0"/>
              <a:t>conllevar impactos, tanto </a:t>
            </a:r>
            <a:r>
              <a:rPr lang="es-PE" sz="1500" dirty="0" smtClean="0"/>
              <a:t>positivos como </a:t>
            </a:r>
            <a:r>
              <a:rPr lang="es-PE" sz="1500" dirty="0"/>
              <a:t>negativos, en el ámbito </a:t>
            </a:r>
            <a:r>
              <a:rPr lang="es-PE" sz="1500" dirty="0" smtClean="0"/>
              <a:t>social y </a:t>
            </a:r>
            <a:r>
              <a:rPr lang="es-PE" sz="1500" dirty="0"/>
              <a:t>ambiental y por ello, cuando </a:t>
            </a:r>
            <a:r>
              <a:rPr lang="es-PE" sz="1500" dirty="0" smtClean="0"/>
              <a:t>estos son </a:t>
            </a:r>
            <a:r>
              <a:rPr lang="es-PE" sz="1500" dirty="0"/>
              <a:t>negativos, agudizan las </a:t>
            </a:r>
            <a:r>
              <a:rPr lang="es-PE" sz="1500" dirty="0" smtClean="0"/>
              <a:t>condiciones de </a:t>
            </a:r>
            <a:r>
              <a:rPr lang="es-PE" sz="1500" dirty="0"/>
              <a:t>vulnerabilidad y exclusión de </a:t>
            </a:r>
            <a:r>
              <a:rPr lang="es-PE" sz="1500" dirty="0" smtClean="0"/>
              <a:t>aquellas poblaciones </a:t>
            </a:r>
            <a:r>
              <a:rPr lang="es-PE" sz="1500" dirty="0"/>
              <a:t>que no logran </a:t>
            </a:r>
            <a:r>
              <a:rPr lang="es-PE" sz="1500" dirty="0" smtClean="0"/>
              <a:t>acceder a </a:t>
            </a:r>
            <a:r>
              <a:rPr lang="es-PE" sz="1500" dirty="0"/>
              <a:t>los beneficios del </a:t>
            </a:r>
            <a:r>
              <a:rPr lang="es-PE" sz="1500" dirty="0" smtClean="0"/>
              <a:t>aprovechamiento de </a:t>
            </a:r>
            <a:r>
              <a:rPr lang="es-PE" sz="1500" dirty="0"/>
              <a:t>los recursos </a:t>
            </a:r>
            <a:r>
              <a:rPr lang="es-PE" sz="1500" dirty="0" smtClean="0"/>
              <a:t>naturales</a:t>
            </a:r>
            <a:endParaRPr lang="es-PE" sz="1500" dirty="0"/>
          </a:p>
        </p:txBody>
      </p:sp>
    </p:spTree>
    <p:extLst>
      <p:ext uri="{BB962C8B-B14F-4D97-AF65-F5344CB8AC3E}">
        <p14:creationId xmlns:p14="http://schemas.microsoft.com/office/powerpoint/2010/main" val="30247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44824"/>
            <a:ext cx="43204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600" dirty="0" smtClean="0"/>
              <a:t>La </a:t>
            </a:r>
            <a:r>
              <a:rPr lang="es-PE" sz="1600" dirty="0"/>
              <a:t>plataforma de información cartográfica territorial denominada GEOSERVIDOR </a:t>
            </a:r>
            <a:r>
              <a:rPr lang="es-PE" sz="1600" dirty="0" smtClean="0"/>
              <a:t>permite que </a:t>
            </a:r>
            <a:r>
              <a:rPr lang="es-PE" sz="1600" dirty="0"/>
              <a:t>los gobiernos regionales y locales, como diversos usuarios, accedan a información estratégica </a:t>
            </a:r>
            <a:r>
              <a:rPr lang="es-PE" sz="1600" dirty="0" smtClean="0"/>
              <a:t>que es generada en los </a:t>
            </a:r>
            <a:r>
              <a:rPr lang="es-PE" sz="1600" dirty="0"/>
              <a:t>procesos de ordenamiento </a:t>
            </a:r>
            <a:r>
              <a:rPr lang="es-PE" sz="1600" dirty="0" smtClean="0"/>
              <a:t>territorial, </a:t>
            </a:r>
            <a:r>
              <a:rPr lang="es-PE" sz="1600" dirty="0"/>
              <a:t>así como diversa información temática producto de alianzas estratégicas con diversas instituciones </a:t>
            </a:r>
            <a:r>
              <a:rPr lang="es-PE" sz="1600" dirty="0" smtClean="0"/>
              <a:t>públicas y privadas. Ésta información se </a:t>
            </a:r>
            <a:r>
              <a:rPr lang="es-PE" sz="1600" dirty="0"/>
              <a:t>tiene a disposición como un aplicativo móvil, tal como se ha dado a conocer en las últimas </a:t>
            </a:r>
            <a:r>
              <a:rPr lang="es-PE" sz="1600" dirty="0" smtClean="0"/>
              <a:t>semanas.</a:t>
            </a:r>
          </a:p>
          <a:p>
            <a:pPr marL="0" indent="0">
              <a:buNone/>
            </a:pPr>
            <a:endParaRPr lang="es-MX" sz="800" dirty="0"/>
          </a:p>
          <a:p>
            <a:pPr marL="0" indent="0">
              <a:buNone/>
            </a:pPr>
            <a:r>
              <a:rPr lang="es-PE" sz="1600" dirty="0"/>
              <a:t>La generación de herramientas tecnológicas para el manejo de la información espacial facilitando la gestión, difusión, acceso y uso de  información geográfica por parte de las autoridades, funcionarios y la ciudadanía en general</a:t>
            </a:r>
          </a:p>
          <a:p>
            <a:pPr marL="0" indent="0">
              <a:buNone/>
            </a:pPr>
            <a:endParaRPr lang="es-PE" sz="1600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476672"/>
            <a:ext cx="635739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PE" sz="2800" b="1" dirty="0" smtClean="0"/>
              <a:t>HERRAMIENTAS TECNOLÓGICAS PARA EL</a:t>
            </a:r>
            <a:br>
              <a:rPr lang="es-PE" sz="2800" b="1" dirty="0" smtClean="0"/>
            </a:br>
            <a:r>
              <a:rPr lang="es-PE" sz="2800" b="1" dirty="0" smtClean="0"/>
              <a:t>MANEJO DE LA INFORMACIÓN ESPACIAL: GEOSERVIDOR</a:t>
            </a:r>
            <a:endParaRPr lang="es-PE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425503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/>
          <a:stretch/>
        </p:blipFill>
        <p:spPr>
          <a:xfrm>
            <a:off x="205358" y="1700808"/>
            <a:ext cx="8687122" cy="4414786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2840" y="4137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PE" sz="2800" b="1" dirty="0" smtClean="0"/>
              <a:t>ARTICULACIÓN DE SISTEMAS DE INFORMACIÓN ESPACIALES</a:t>
            </a:r>
            <a:endParaRPr lang="es-PE" sz="2800" b="1" dirty="0"/>
          </a:p>
        </p:txBody>
      </p:sp>
    </p:spTree>
    <p:extLst>
      <p:ext uri="{BB962C8B-B14F-4D97-AF65-F5344CB8AC3E}">
        <p14:creationId xmlns:p14="http://schemas.microsoft.com/office/powerpoint/2010/main" val="28302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4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63910"/>
            <a:ext cx="4392488" cy="54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61157"/>
            <a:ext cx="4273951" cy="541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79510" y="-27384"/>
            <a:ext cx="720080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PE" sz="2800" b="1" dirty="0" smtClean="0"/>
              <a:t>OCDE reconoce </a:t>
            </a:r>
            <a:r>
              <a:rPr lang="es-PE" sz="2800" b="1" dirty="0"/>
              <a:t>y </a:t>
            </a:r>
            <a:r>
              <a:rPr lang="es-PE" sz="2800" b="1" dirty="0" smtClean="0"/>
              <a:t>recomienda </a:t>
            </a:r>
            <a:r>
              <a:rPr lang="es-PE" sz="2800" b="1" dirty="0"/>
              <a:t>que </a:t>
            </a:r>
            <a:r>
              <a:rPr lang="es-PE" sz="2800" b="1" dirty="0" smtClean="0"/>
              <a:t>MINAM </a:t>
            </a:r>
            <a:r>
              <a:rPr lang="es-PE" sz="2800" b="1" dirty="0"/>
              <a:t>continúe con el impulso del Ordenamiento Territorial</a:t>
            </a:r>
          </a:p>
        </p:txBody>
      </p:sp>
    </p:spTree>
    <p:extLst>
      <p:ext uri="{BB962C8B-B14F-4D97-AF65-F5344CB8AC3E}">
        <p14:creationId xmlns:p14="http://schemas.microsoft.com/office/powerpoint/2010/main" val="130453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12576" y="-27384"/>
            <a:ext cx="3779912" cy="1143000"/>
          </a:xfrm>
        </p:spPr>
        <p:txBody>
          <a:bodyPr>
            <a:normAutofit/>
          </a:bodyPr>
          <a:lstStyle/>
          <a:p>
            <a:r>
              <a:rPr lang="es-PE" sz="2400" b="1" dirty="0" smtClean="0"/>
              <a:t>CONCLUSIONES</a:t>
            </a:r>
            <a:endParaRPr lang="es-PE" sz="2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08720"/>
            <a:ext cx="7200800" cy="17281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PE" sz="1800" dirty="0"/>
              <a:t>E</a:t>
            </a:r>
            <a:r>
              <a:rPr lang="es-PE" sz="1800" dirty="0" smtClean="0"/>
              <a:t>l ordenamiento territorial se viene consolidando en los gobiernos sub-nacionales bajo la rectoría del Ministerio del Ambiente como un insumo importante para el aprovechamiento sostenible de los recursos naturales y la ocupación del territorio, generando un </a:t>
            </a:r>
            <a:r>
              <a:rPr lang="es-ES_tradnl" sz="1800" dirty="0" smtClean="0"/>
              <a:t>conjunto </a:t>
            </a:r>
            <a:r>
              <a:rPr lang="es-ES_tradnl" sz="1800" dirty="0"/>
              <a:t>de mecanismos que permiten que los procesos de ordenamiento territorial se den en un marco de coordinación multisectorial y multinivel, involucrando al conjunto de la población y actores en </a:t>
            </a:r>
            <a:r>
              <a:rPr lang="es-ES_tradnl" sz="1800" dirty="0" smtClean="0"/>
              <a:t>general </a:t>
            </a:r>
            <a:r>
              <a:rPr lang="es-ES_tradnl" sz="1800" dirty="0"/>
              <a:t>a través de los espacios de participación y de comunicación que han impulsado </a:t>
            </a:r>
            <a:r>
              <a:rPr lang="es-ES_tradnl" sz="1800" dirty="0" smtClean="0"/>
              <a:t>regiones y municipios, contribuyendo de manera efectiva a generar oportunidades de desarrollo y competitividad.</a:t>
            </a:r>
          </a:p>
          <a:p>
            <a:pPr marL="0" indent="0">
              <a:buNone/>
            </a:pPr>
            <a:endParaRPr lang="es-ES_tradnl" sz="800" dirty="0"/>
          </a:p>
          <a:p>
            <a:pPr marL="0" indent="0">
              <a:buNone/>
            </a:pPr>
            <a:endParaRPr lang="es-ES_tradnl" sz="900" dirty="0" smtClean="0"/>
          </a:p>
          <a:p>
            <a:pPr marL="0" indent="0">
              <a:buNone/>
            </a:pPr>
            <a:r>
              <a:rPr lang="es-MX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</a:t>
            </a:r>
            <a:endParaRPr lang="es-PE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PE" sz="14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79512" y="2564904"/>
            <a:ext cx="8856984" cy="3240360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ha pasado de </a:t>
            </a:r>
            <a:r>
              <a:rPr lang="es-PE" sz="4400" dirty="0" smtClean="0"/>
              <a:t>3 normas en 2011 </a:t>
            </a:r>
            <a:r>
              <a:rPr lang="es-PE" sz="4400" dirty="0"/>
              <a:t>a </a:t>
            </a:r>
            <a:r>
              <a:rPr lang="es-PE" sz="4400" dirty="0" smtClean="0"/>
              <a:t>14 </a:t>
            </a:r>
            <a:r>
              <a:rPr lang="es-PE" sz="4400" dirty="0"/>
              <a:t>normas específicas en materia de ordenamiento </a:t>
            </a:r>
            <a:r>
              <a:rPr lang="es-PE" sz="4400" dirty="0" smtClean="0"/>
              <a:t>territorial al 2016, </a:t>
            </a:r>
            <a:r>
              <a:rPr lang="es-PE" sz="4400" dirty="0"/>
              <a:t>las cuales han permitido tener claridad sobre su alcance y el proceso a seguir, así como orientar adecuadamente las acciones dirigidas a la participación de los diferentes actores en el proceso.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ha logrado pasar de 5 estudios de ZEE aprobados a nivel regional a 13 estudios de ZEE, lo cual significa el 47% del territorio nacional con información sobre las diversas potencialidades que tienen en su territorio, </a:t>
            </a:r>
            <a:r>
              <a:rPr lang="es-PE" sz="4400" dirty="0" smtClean="0"/>
              <a:t>contribuyendo </a:t>
            </a:r>
            <a:r>
              <a:rPr lang="es-PE" sz="4400" dirty="0"/>
              <a:t>al desarrollo regional y local.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ha pasado de 42 a 141 proyectos de inversión pública en ordenamiento territorial, traduciéndose en una inversión de S/. 25´946,397 a S/.144’954,079.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ha puesto a disposición imágenes satelitales de todo el territorio nacional a 5 metros, ahorrando al Estado un monto aproximado de 3’660,000 soles, desde la inversión que requieren realizar los gobiernos regionales y locales.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han establecido lineamientos para el Manejo Integrado de Zonas Marino Costeras entendiendo la importancia de la vinculación entre la parte continental y la marina para el concepto sistémico de territorio.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dispone de información pública respecto de información de los cambios de la cobertura de bosques por deforestación del período, 2000-2005-2009, de 2009-2010-2011, y del 2010-2011-2013-2014, para los gobiernos regionales, locales, instituciones públicas y usuarios en general</a:t>
            </a:r>
            <a:r>
              <a:rPr lang="es-PE" sz="44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s-PE" sz="4400" dirty="0"/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dispone de 6 estudios de condiciones de riesgo de desastres en el territorio como insumo de información para su ocupación segura, que junto a la información de cambios de la cobertura de bosques, y otra información relevante puesta a disposición en la plataforma virtual denominada GEOSERVIDOR.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ha logrado impulsar los procesos de ordenamiento territorial no solo a nivel regional sino también a nivel local, siendo un total de 13 municipalidades provinciales que vienen elaborando sus estudios de ZEE además de otras dos provincias que ya cuentan con éste instrumento aprobado.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participa de 3 programas presupuestales en los que se aportes con acciones que se desprenden de los procesos de ordenamiento territorial, como son: 035: Gestión Sostenible de los Recursos Naturales y Diversidad Biológica, 068: Reducción de Vulnerabilidades y Atención de Emergencias por Desastres, 136: Prevención de la contaminación y recuperación de áreas degradadas por la minería ilegal e informal; contando con un presupuesto promedio anual de 8 millones de soles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4400" dirty="0" smtClean="0"/>
              <a:t>Se </a:t>
            </a:r>
            <a:r>
              <a:rPr lang="es-PE" sz="4400" dirty="0"/>
              <a:t>han generado insumos desde el ordenamiento territorial que aportan a una agenda de ciudades sostenibles, entendiendo que las ciudades se desarrollan en un territorio que forma parte de un ecosistema, y que por lo tanto su planificación requiere de una visión integral más allá del ámbito estrictamente urbano</a:t>
            </a:r>
            <a:r>
              <a:rPr lang="es-PE" sz="44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sz="4400" dirty="0" smtClean="0"/>
              <a:t>En el Informe </a:t>
            </a:r>
            <a:r>
              <a:rPr lang="es-MX" sz="4400" dirty="0"/>
              <a:t>de Desempeño Ambiental </a:t>
            </a:r>
            <a:r>
              <a:rPr lang="es-MX" sz="4400" dirty="0" smtClean="0"/>
              <a:t>– EDA se ha logrado el reconocimiento de la OCDE al proceso de Ordenamiento Territorial y que esta entidad recomiende que MINAM continúe con su impulso.</a:t>
            </a:r>
            <a:endParaRPr lang="es-PE" sz="4400" dirty="0"/>
          </a:p>
          <a:p>
            <a:pPr marL="0" indent="0">
              <a:buFont typeface="Arial" pitchFamily="34" charset="0"/>
              <a:buNone/>
            </a:pPr>
            <a:endParaRPr lang="es-ES_tradnl" sz="1600" dirty="0" smtClean="0"/>
          </a:p>
          <a:p>
            <a:pPr marL="0" indent="0">
              <a:buFont typeface="Arial" pitchFamily="34" charset="0"/>
              <a:buNone/>
            </a:pPr>
            <a:endParaRPr lang="es-PE" sz="1600" dirty="0" smtClean="0"/>
          </a:p>
          <a:p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17633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8864" y="2852937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b="1" dirty="0" smtClean="0"/>
              <a:t>GRACIAS POR SU ATENCIÓN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563888" y="3356992"/>
            <a:ext cx="194421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 smtClean="0"/>
              <a:t>@</a:t>
            </a:r>
            <a:r>
              <a:rPr lang="es-PE" sz="2400" b="1" dirty="0" err="1" smtClean="0"/>
              <a:t>afneyra</a:t>
            </a:r>
            <a:endParaRPr lang="es-PE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G_218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r="5592"/>
          <a:stretch/>
        </p:blipFill>
        <p:spPr bwMode="auto">
          <a:xfrm>
            <a:off x="3203848" y="1225867"/>
            <a:ext cx="2808312" cy="235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 descr="La-Pap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/>
          <a:stretch/>
        </p:blipFill>
        <p:spPr bwMode="auto">
          <a:xfrm>
            <a:off x="206170" y="1239532"/>
            <a:ext cx="2916832" cy="235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DSC081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/>
          <a:stretch/>
        </p:blipFill>
        <p:spPr bwMode="auto">
          <a:xfrm>
            <a:off x="206170" y="3779371"/>
            <a:ext cx="2892406" cy="235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00_toquepala_194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r="5592"/>
          <a:stretch/>
        </p:blipFill>
        <p:spPr bwMode="auto">
          <a:xfrm>
            <a:off x="3203848" y="3779371"/>
            <a:ext cx="2808312" cy="235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 descr="MALVINAS-PLANT-IMG_028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06" y="1239532"/>
            <a:ext cx="2799387" cy="23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 descr="Tren%20electrico%20A9RD2DF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32" y="3795485"/>
            <a:ext cx="2798505" cy="232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7 CuadroTexto"/>
          <p:cNvSpPr txBox="1"/>
          <p:nvPr/>
        </p:nvSpPr>
        <p:spPr>
          <a:xfrm>
            <a:off x="179512" y="20777"/>
            <a:ext cx="6553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PROCESOS </a:t>
            </a: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 </a:t>
            </a:r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OCUPACION Y </a:t>
            </a:r>
          </a:p>
          <a:p>
            <a:pPr eaLnBrk="1" hangingPunct="1">
              <a:defRPr/>
            </a:pPr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APROVECHAMIENTO DEL TERRITORIO</a:t>
            </a:r>
            <a:endParaRPr lang="es-P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4860032" y="49122"/>
            <a:ext cx="2808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Impactos Positivos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3923928" y="1700808"/>
            <a:ext cx="4906408" cy="36036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1500" b="1" dirty="0">
                <a:latin typeface="Arial" charset="0"/>
                <a:cs typeface="Arial" charset="0"/>
              </a:rPr>
              <a:t>Desequilibrio y deterioro de los ecosistemas</a:t>
            </a:r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3923928" y="2713582"/>
            <a:ext cx="4906408" cy="36036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1500" b="1" dirty="0">
                <a:latin typeface="Arial" charset="0"/>
                <a:cs typeface="Arial" charset="0"/>
              </a:rPr>
              <a:t>Desarrollo </a:t>
            </a:r>
            <a:r>
              <a:rPr lang="es-ES" sz="1500" b="1" dirty="0" smtClean="0">
                <a:latin typeface="Arial" charset="0"/>
                <a:cs typeface="Arial" charset="0"/>
              </a:rPr>
              <a:t>desigual y </a:t>
            </a:r>
            <a:r>
              <a:rPr lang="es-ES" sz="1500" b="1" dirty="0">
                <a:latin typeface="Arial" charset="0"/>
                <a:cs typeface="Arial" charset="0"/>
              </a:rPr>
              <a:t>falta de </a:t>
            </a:r>
            <a:r>
              <a:rPr lang="es-ES" sz="1500" b="1" dirty="0" smtClean="0">
                <a:latin typeface="Arial" charset="0"/>
                <a:cs typeface="Arial" charset="0"/>
              </a:rPr>
              <a:t>competitividad</a:t>
            </a:r>
            <a:endParaRPr lang="es-ES" sz="1500" b="1" dirty="0">
              <a:latin typeface="Arial" charset="0"/>
              <a:cs typeface="Arial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3923928" y="3243460"/>
            <a:ext cx="4906408" cy="36036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1500" b="1" dirty="0">
                <a:latin typeface="Arial" charset="0"/>
                <a:cs typeface="Arial" charset="0"/>
              </a:rPr>
              <a:t>Exclusión, marginalidad y condiciones de pobreza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3923928" y="3743298"/>
            <a:ext cx="4906408" cy="36036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1500" b="1" dirty="0">
                <a:latin typeface="Arial" charset="0"/>
                <a:cs typeface="Arial" charset="0"/>
              </a:rPr>
              <a:t>Migración en condición desfavorable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23928" y="4264054"/>
            <a:ext cx="4906408" cy="36036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1500" b="1" dirty="0">
                <a:latin typeface="Arial" charset="0"/>
                <a:cs typeface="Arial" charset="0"/>
              </a:rPr>
              <a:t>Incremento de condiciones de vulnerabilidad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923928" y="4816479"/>
            <a:ext cx="4906408" cy="36036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1500" b="1" dirty="0">
                <a:latin typeface="Arial" charset="0"/>
                <a:cs typeface="Arial" charset="0"/>
              </a:rPr>
              <a:t>Carencia de una visión compartida de desarrollo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3923928" y="2210345"/>
            <a:ext cx="4906408" cy="36036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1500" b="1" dirty="0">
                <a:latin typeface="Arial" charset="0"/>
                <a:cs typeface="Arial" charset="0"/>
              </a:rPr>
              <a:t>Reducción de la disponibilidad de recursos naturales</a:t>
            </a:r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4582866" y="99221"/>
            <a:ext cx="2808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Impactos Negativos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3456384" cy="2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3456384" cy="2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9105"/>
            <a:ext cx="3456384" cy="214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8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96" y="4944640"/>
            <a:ext cx="1348576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4640"/>
            <a:ext cx="1363461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86" y="4926747"/>
            <a:ext cx="1374745" cy="138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910495"/>
            <a:ext cx="136815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996952"/>
            <a:ext cx="136815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68760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5" y="1268760"/>
            <a:ext cx="6635039" cy="3874854"/>
          </a:xfrm>
          <a:prstGeom prst="rect">
            <a:avLst/>
          </a:prstGeom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-28007" y="188640"/>
            <a:ext cx="763284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PE" sz="3000" b="1" dirty="0" smtClean="0"/>
              <a:t>MARCO NORMATIVO DE</a:t>
            </a:r>
            <a:br>
              <a:rPr lang="es-PE" sz="3000" b="1" dirty="0" smtClean="0"/>
            </a:br>
            <a:r>
              <a:rPr lang="es-PE" sz="3000" b="1" dirty="0" smtClean="0"/>
              <a:t>ORDENAMIENTO </a:t>
            </a:r>
            <a:r>
              <a:rPr lang="es-PE" sz="3000" b="1" dirty="0"/>
              <a:t>TERRITORIAL: </a:t>
            </a:r>
            <a:r>
              <a:rPr lang="es-PE" sz="3000" b="1" dirty="0" smtClean="0"/>
              <a:t/>
            </a:r>
            <a:br>
              <a:rPr lang="es-PE" sz="3000" b="1" dirty="0" smtClean="0"/>
            </a:br>
            <a:r>
              <a:rPr lang="es-PE" sz="900" b="1" dirty="0" smtClean="0"/>
              <a:t/>
            </a:r>
            <a:br>
              <a:rPr lang="es-PE" sz="900" b="1" dirty="0" smtClean="0"/>
            </a:br>
            <a:r>
              <a:rPr lang="es-PE" sz="3000" b="1" dirty="0"/>
              <a:t>	</a:t>
            </a:r>
            <a:r>
              <a:rPr lang="es-PE" sz="3000" b="1" dirty="0" smtClean="0"/>
              <a:t>		SEGURIDAD </a:t>
            </a:r>
            <a:r>
              <a:rPr lang="es-PE" sz="3000" b="1" dirty="0"/>
              <a:t>JURÍDICA Y TÉCNICA</a:t>
            </a:r>
          </a:p>
        </p:txBody>
      </p:sp>
    </p:spTree>
    <p:extLst>
      <p:ext uri="{BB962C8B-B14F-4D97-AF65-F5344CB8AC3E}">
        <p14:creationId xmlns:p14="http://schemas.microsoft.com/office/powerpoint/2010/main" val="22637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7524" y="1988840"/>
            <a:ext cx="864096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600" dirty="0"/>
              <a:t>Siendo el MINAM el ente rector en Ordenamiento Territorial en el país, ha venido </a:t>
            </a:r>
            <a:r>
              <a:rPr lang="es-PE" sz="1600" dirty="0" smtClean="0"/>
              <a:t>desarrollando, desde su creación el 2008, </a:t>
            </a:r>
            <a:r>
              <a:rPr lang="es-PE" sz="1600" dirty="0"/>
              <a:t>acciones en el  marco de sus </a:t>
            </a:r>
            <a:r>
              <a:rPr lang="es-PE" sz="1600" dirty="0" smtClean="0"/>
              <a:t>competencias. Ha continuado con el impulso de la Zonificación </a:t>
            </a:r>
            <a:r>
              <a:rPr lang="es-PE" sz="1600" dirty="0"/>
              <a:t>Ecológica y Económica; </a:t>
            </a:r>
            <a:r>
              <a:rPr lang="es-PE" sz="1600" dirty="0" smtClean="0"/>
              <a:t>ha diseñado un proceso metodológico secuencial para el Ordenamiento Territorial que se inicia con la ZEE, la cual una vez finalizadas se complementa con los Estudios </a:t>
            </a:r>
            <a:r>
              <a:rPr lang="es-PE" sz="1600" dirty="0"/>
              <a:t>Especializados; </a:t>
            </a:r>
            <a:r>
              <a:rPr lang="es-PE" sz="1600" dirty="0" smtClean="0"/>
              <a:t>para luego integrarse en un Diagnóstico </a:t>
            </a:r>
            <a:r>
              <a:rPr lang="es-PE" sz="1600" dirty="0"/>
              <a:t>Integrado del </a:t>
            </a:r>
            <a:r>
              <a:rPr lang="es-PE" sz="1600" dirty="0" smtClean="0"/>
              <a:t>Territorio, y partir de sus resultados elaborar el Plan </a:t>
            </a:r>
            <a:r>
              <a:rPr lang="es-PE" sz="1600" dirty="0"/>
              <a:t>de Ordenamiento </a:t>
            </a:r>
            <a:r>
              <a:rPr lang="es-PE" sz="1600" dirty="0" smtClean="0"/>
              <a:t>Territorial.</a:t>
            </a:r>
          </a:p>
          <a:p>
            <a:pPr marL="0" indent="0" algn="just">
              <a:buNone/>
            </a:pPr>
            <a:endParaRPr lang="es-PE" sz="1500" dirty="0"/>
          </a:p>
          <a:p>
            <a:pPr marL="0" indent="0" algn="just">
              <a:buNone/>
            </a:pPr>
            <a:endParaRPr lang="es-PE" sz="15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251520" y="4005064"/>
            <a:ext cx="87129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PE" sz="1600" dirty="0" smtClean="0"/>
              <a:t>El MINAM desde su rol rector, ha emitido en la gestión 2011-2016, diez (</a:t>
            </a:r>
            <a:r>
              <a:rPr lang="es-PE" sz="1600" dirty="0" smtClean="0"/>
              <a:t>11) </a:t>
            </a:r>
            <a:r>
              <a:rPr lang="es-PE" sz="1600" u="sng" dirty="0" smtClean="0"/>
              <a:t>normas que complementan </a:t>
            </a:r>
            <a:r>
              <a:rPr lang="es-PE" sz="1600" dirty="0" smtClean="0"/>
              <a:t>el marco normativo de ordenamiento territorial</a:t>
            </a:r>
            <a:r>
              <a:rPr lang="es-PE" sz="1600" i="1" dirty="0" smtClean="0"/>
              <a:t> </a:t>
            </a:r>
            <a:r>
              <a:rPr lang="es-PE" sz="1600" dirty="0" smtClean="0"/>
              <a:t>vigente al 2011 (hasta ese entonces sólo eran 3 las que regulaban solo un instrumento de todo el proceso de OT); lo cual ha permitido que los procesos de ordenamiento territorial que se ejecutan a nivel nacional, se desarrollen en un </a:t>
            </a:r>
            <a:r>
              <a:rPr lang="es-PE" sz="1600" u="sng" dirty="0" smtClean="0"/>
              <a:t>marco de seguridad jurídica y técnica</a:t>
            </a:r>
            <a:endParaRPr lang="es-PE" sz="1600" u="sng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28007" y="188640"/>
            <a:ext cx="763284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PE" sz="3000" b="1" dirty="0" smtClean="0"/>
              <a:t>MARCO NORMATIVO DE</a:t>
            </a:r>
            <a:br>
              <a:rPr lang="es-PE" sz="3000" b="1" dirty="0" smtClean="0"/>
            </a:br>
            <a:r>
              <a:rPr lang="es-PE" sz="3000" b="1" dirty="0" smtClean="0"/>
              <a:t>ORDENAMIENTO </a:t>
            </a:r>
            <a:r>
              <a:rPr lang="es-PE" sz="3000" b="1" dirty="0"/>
              <a:t>TERRITORIAL: </a:t>
            </a:r>
            <a:r>
              <a:rPr lang="es-PE" sz="3000" b="1" dirty="0" smtClean="0"/>
              <a:t/>
            </a:r>
            <a:br>
              <a:rPr lang="es-PE" sz="3000" b="1" dirty="0" smtClean="0"/>
            </a:br>
            <a:r>
              <a:rPr lang="es-PE" sz="900" b="1" dirty="0" smtClean="0"/>
              <a:t/>
            </a:r>
            <a:br>
              <a:rPr lang="es-PE" sz="900" b="1" dirty="0" smtClean="0"/>
            </a:br>
            <a:r>
              <a:rPr lang="es-PE" sz="3000" b="1" dirty="0"/>
              <a:t>	</a:t>
            </a:r>
            <a:r>
              <a:rPr lang="es-PE" sz="3000" b="1" dirty="0" smtClean="0"/>
              <a:t>		SEGURIDAD </a:t>
            </a:r>
            <a:r>
              <a:rPr lang="es-PE" sz="3000" b="1" dirty="0"/>
              <a:t>JURÍDICA Y TÉCNICA</a:t>
            </a:r>
          </a:p>
        </p:txBody>
      </p:sp>
    </p:spTree>
    <p:extLst>
      <p:ext uri="{BB962C8B-B14F-4D97-AF65-F5344CB8AC3E}">
        <p14:creationId xmlns:p14="http://schemas.microsoft.com/office/powerpoint/2010/main" val="29220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878" y="404664"/>
            <a:ext cx="8229600" cy="845990"/>
          </a:xfrm>
        </p:spPr>
        <p:txBody>
          <a:bodyPr>
            <a:noAutofit/>
          </a:bodyPr>
          <a:lstStyle/>
          <a:p>
            <a:pPr algn="l"/>
            <a:r>
              <a:rPr lang="es-PE" sz="2400" b="1" dirty="0" smtClean="0"/>
              <a:t>INSTRUMENTOS QUE NORMAN EL </a:t>
            </a:r>
            <a:br>
              <a:rPr lang="es-PE" sz="2400" b="1" dirty="0" smtClean="0"/>
            </a:br>
            <a:r>
              <a:rPr lang="es-PE" sz="2400" b="1" dirty="0" smtClean="0"/>
              <a:t>PROCESO DE ORDENAMIENTO TERRITORIAL</a:t>
            </a:r>
            <a:endParaRPr lang="es-PE" sz="2400" b="1" dirty="0"/>
          </a:p>
        </p:txBody>
      </p:sp>
      <p:grpSp>
        <p:nvGrpSpPr>
          <p:cNvPr id="5" name="Grupo 4"/>
          <p:cNvGrpSpPr/>
          <p:nvPr/>
        </p:nvGrpSpPr>
        <p:grpSpPr>
          <a:xfrm>
            <a:off x="166357" y="1452796"/>
            <a:ext cx="8877587" cy="4856314"/>
            <a:chOff x="270211" y="1366885"/>
            <a:chExt cx="8877587" cy="4856314"/>
          </a:xfrm>
        </p:grpSpPr>
        <p:sp>
          <p:nvSpPr>
            <p:cNvPr id="6" name="Forma libre 5"/>
            <p:cNvSpPr/>
            <p:nvPr/>
          </p:nvSpPr>
          <p:spPr>
            <a:xfrm>
              <a:off x="270211" y="1366885"/>
              <a:ext cx="8877587" cy="500100"/>
            </a:xfrm>
            <a:custGeom>
              <a:avLst/>
              <a:gdLst>
                <a:gd name="connsiteX0" fmla="*/ 0 w 8877587"/>
                <a:gd name="connsiteY0" fmla="*/ 96636 h 579802"/>
                <a:gd name="connsiteX1" fmla="*/ 96636 w 8877587"/>
                <a:gd name="connsiteY1" fmla="*/ 0 h 579802"/>
                <a:gd name="connsiteX2" fmla="*/ 8780951 w 8877587"/>
                <a:gd name="connsiteY2" fmla="*/ 0 h 579802"/>
                <a:gd name="connsiteX3" fmla="*/ 8877587 w 8877587"/>
                <a:gd name="connsiteY3" fmla="*/ 96636 h 579802"/>
                <a:gd name="connsiteX4" fmla="*/ 8877587 w 8877587"/>
                <a:gd name="connsiteY4" fmla="*/ 483166 h 579802"/>
                <a:gd name="connsiteX5" fmla="*/ 8780951 w 8877587"/>
                <a:gd name="connsiteY5" fmla="*/ 579802 h 579802"/>
                <a:gd name="connsiteX6" fmla="*/ 96636 w 8877587"/>
                <a:gd name="connsiteY6" fmla="*/ 579802 h 579802"/>
                <a:gd name="connsiteX7" fmla="*/ 0 w 8877587"/>
                <a:gd name="connsiteY7" fmla="*/ 483166 h 579802"/>
                <a:gd name="connsiteX8" fmla="*/ 0 w 8877587"/>
                <a:gd name="connsiteY8" fmla="*/ 96636 h 57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7587" h="579802">
                  <a:moveTo>
                    <a:pt x="0" y="96636"/>
                  </a:moveTo>
                  <a:cubicBezTo>
                    <a:pt x="0" y="43265"/>
                    <a:pt x="43265" y="0"/>
                    <a:pt x="96636" y="0"/>
                  </a:cubicBezTo>
                  <a:lnTo>
                    <a:pt x="8780951" y="0"/>
                  </a:lnTo>
                  <a:cubicBezTo>
                    <a:pt x="8834322" y="0"/>
                    <a:pt x="8877587" y="43265"/>
                    <a:pt x="8877587" y="96636"/>
                  </a:cubicBezTo>
                  <a:lnTo>
                    <a:pt x="8877587" y="483166"/>
                  </a:lnTo>
                  <a:cubicBezTo>
                    <a:pt x="8877587" y="536537"/>
                    <a:pt x="8834322" y="579802"/>
                    <a:pt x="8780951" y="579802"/>
                  </a:cubicBezTo>
                  <a:lnTo>
                    <a:pt x="96636" y="579802"/>
                  </a:lnTo>
                  <a:cubicBezTo>
                    <a:pt x="43265" y="579802"/>
                    <a:pt x="0" y="536537"/>
                    <a:pt x="0" y="483166"/>
                  </a:cubicBezTo>
                  <a:lnTo>
                    <a:pt x="0" y="96636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074" tIns="93074" rIns="282304" bIns="23347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2000" dirty="0" smtClean="0"/>
                <a:t>AÑOS</a:t>
              </a:r>
              <a:r>
                <a:rPr lang="es-PE" sz="2000" kern="1200" dirty="0" smtClean="0"/>
                <a:t>    1997    -    2016</a:t>
              </a:r>
              <a:endParaRPr lang="es-PE" sz="2000" kern="1200" dirty="0"/>
            </a:p>
          </p:txBody>
        </p:sp>
        <p:sp>
          <p:nvSpPr>
            <p:cNvPr id="7" name="Forma libre 6"/>
            <p:cNvSpPr/>
            <p:nvPr/>
          </p:nvSpPr>
          <p:spPr>
            <a:xfrm>
              <a:off x="283366" y="2309191"/>
              <a:ext cx="3600000" cy="1465946"/>
            </a:xfrm>
            <a:custGeom>
              <a:avLst/>
              <a:gdLst>
                <a:gd name="connsiteX0" fmla="*/ 0 w 4227458"/>
                <a:gd name="connsiteY0" fmla="*/ 0 h 1389864"/>
                <a:gd name="connsiteX1" fmla="*/ 4227458 w 4227458"/>
                <a:gd name="connsiteY1" fmla="*/ 0 h 1389864"/>
                <a:gd name="connsiteX2" fmla="*/ 4227458 w 4227458"/>
                <a:gd name="connsiteY2" fmla="*/ 1389864 h 1389864"/>
                <a:gd name="connsiteX3" fmla="*/ 0 w 4227458"/>
                <a:gd name="connsiteY3" fmla="*/ 1389864 h 1389864"/>
                <a:gd name="connsiteX4" fmla="*/ 0 w 4227458"/>
                <a:gd name="connsiteY4" fmla="*/ 0 h 138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7458" h="1389864">
                  <a:moveTo>
                    <a:pt x="0" y="0"/>
                  </a:moveTo>
                  <a:lnTo>
                    <a:pt x="4227458" y="0"/>
                  </a:lnTo>
                  <a:lnTo>
                    <a:pt x="4227458" y="1389864"/>
                  </a:lnTo>
                  <a:lnTo>
                    <a:pt x="0" y="13898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1400" kern="1200" dirty="0" smtClean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Decreto Supremo N° 087-2004-PCM.</a:t>
              </a:r>
            </a:p>
            <a:p>
              <a:pPr marL="342900" lvl="1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 startAt="2"/>
              </a:pPr>
              <a:r>
                <a:rPr lang="es-PE" sz="1300" dirty="0"/>
                <a:t>D</a:t>
              </a:r>
              <a:r>
                <a:rPr lang="es-PE" sz="1300" kern="1200" dirty="0" smtClean="0"/>
                <a:t>ecreto del Consejo Directivo Nº 010-2006-CONAM/CD.</a:t>
              </a:r>
              <a:endParaRPr lang="es-PE" sz="1300" kern="1200" dirty="0"/>
            </a:p>
          </p:txBody>
        </p:sp>
        <p:sp>
          <p:nvSpPr>
            <p:cNvPr id="9" name="Forma libre 8"/>
            <p:cNvSpPr/>
            <p:nvPr/>
          </p:nvSpPr>
          <p:spPr>
            <a:xfrm>
              <a:off x="3667742" y="2289435"/>
              <a:ext cx="1583392" cy="1485702"/>
            </a:xfrm>
            <a:custGeom>
              <a:avLst/>
              <a:gdLst>
                <a:gd name="connsiteX0" fmla="*/ 0 w 2046283"/>
                <a:gd name="connsiteY0" fmla="*/ 0 h 786435"/>
                <a:gd name="connsiteX1" fmla="*/ 2046283 w 2046283"/>
                <a:gd name="connsiteY1" fmla="*/ 0 h 786435"/>
                <a:gd name="connsiteX2" fmla="*/ 2046283 w 2046283"/>
                <a:gd name="connsiteY2" fmla="*/ 786435 h 786435"/>
                <a:gd name="connsiteX3" fmla="*/ 0 w 2046283"/>
                <a:gd name="connsiteY3" fmla="*/ 786435 h 786435"/>
                <a:gd name="connsiteX4" fmla="*/ 0 w 2046283"/>
                <a:gd name="connsiteY4" fmla="*/ 0 h 78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6283" h="786435">
                  <a:moveTo>
                    <a:pt x="0" y="0"/>
                  </a:moveTo>
                  <a:lnTo>
                    <a:pt x="2046283" y="0"/>
                  </a:lnTo>
                  <a:lnTo>
                    <a:pt x="2046283" y="786435"/>
                  </a:lnTo>
                  <a:lnTo>
                    <a:pt x="0" y="786435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1400" kern="1200" dirty="0" smtClean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300" kern="1200" dirty="0" smtClean="0"/>
                <a:t>Nº 026-2010-MINAM.</a:t>
              </a:r>
              <a:endParaRPr lang="es-PE" sz="1300" kern="1200" dirty="0"/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283366" y="1866985"/>
              <a:ext cx="3600000" cy="540000"/>
            </a:xfrm>
            <a:custGeom>
              <a:avLst/>
              <a:gdLst>
                <a:gd name="connsiteX0" fmla="*/ 0 w 3443587"/>
                <a:gd name="connsiteY0" fmla="*/ 120574 h 723432"/>
                <a:gd name="connsiteX1" fmla="*/ 120574 w 3443587"/>
                <a:gd name="connsiteY1" fmla="*/ 0 h 723432"/>
                <a:gd name="connsiteX2" fmla="*/ 3323013 w 3443587"/>
                <a:gd name="connsiteY2" fmla="*/ 0 h 723432"/>
                <a:gd name="connsiteX3" fmla="*/ 3443587 w 3443587"/>
                <a:gd name="connsiteY3" fmla="*/ 120574 h 723432"/>
                <a:gd name="connsiteX4" fmla="*/ 3443587 w 3443587"/>
                <a:gd name="connsiteY4" fmla="*/ 602858 h 723432"/>
                <a:gd name="connsiteX5" fmla="*/ 3323013 w 3443587"/>
                <a:gd name="connsiteY5" fmla="*/ 723432 h 723432"/>
                <a:gd name="connsiteX6" fmla="*/ 120574 w 3443587"/>
                <a:gd name="connsiteY6" fmla="*/ 723432 h 723432"/>
                <a:gd name="connsiteX7" fmla="*/ 0 w 3443587"/>
                <a:gd name="connsiteY7" fmla="*/ 602858 h 723432"/>
                <a:gd name="connsiteX8" fmla="*/ 0 w 3443587"/>
                <a:gd name="connsiteY8" fmla="*/ 120574 h 72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587" h="723432">
                  <a:moveTo>
                    <a:pt x="0" y="120574"/>
                  </a:moveTo>
                  <a:cubicBezTo>
                    <a:pt x="0" y="53983"/>
                    <a:pt x="53983" y="0"/>
                    <a:pt x="120574" y="0"/>
                  </a:cubicBezTo>
                  <a:lnTo>
                    <a:pt x="3323013" y="0"/>
                  </a:lnTo>
                  <a:cubicBezTo>
                    <a:pt x="3389604" y="0"/>
                    <a:pt x="3443587" y="53983"/>
                    <a:pt x="3443587" y="120574"/>
                  </a:cubicBezTo>
                  <a:lnTo>
                    <a:pt x="3443587" y="602858"/>
                  </a:lnTo>
                  <a:cubicBezTo>
                    <a:pt x="3443587" y="669449"/>
                    <a:pt x="3389604" y="723432"/>
                    <a:pt x="3323013" y="723432"/>
                  </a:cubicBezTo>
                  <a:lnTo>
                    <a:pt x="120574" y="723432"/>
                  </a:lnTo>
                  <a:cubicBezTo>
                    <a:pt x="53983" y="723432"/>
                    <a:pt x="0" y="669449"/>
                    <a:pt x="0" y="602858"/>
                  </a:cubicBezTo>
                  <a:lnTo>
                    <a:pt x="0" y="120574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2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085" tIns="100085" rIns="289315" bIns="2404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b="1" kern="1200" dirty="0" smtClean="0"/>
                <a:t>1997 - 2007 </a:t>
              </a:r>
              <a:endParaRPr lang="es-PE" b="1" kern="1200" dirty="0"/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5251918" y="2245311"/>
              <a:ext cx="3869809" cy="3977888"/>
            </a:xfrm>
            <a:custGeom>
              <a:avLst/>
              <a:gdLst>
                <a:gd name="connsiteX0" fmla="*/ 0 w 3451463"/>
                <a:gd name="connsiteY0" fmla="*/ 0 h 3531904"/>
                <a:gd name="connsiteX1" fmla="*/ 3451463 w 3451463"/>
                <a:gd name="connsiteY1" fmla="*/ 0 h 3531904"/>
                <a:gd name="connsiteX2" fmla="*/ 3451463 w 3451463"/>
                <a:gd name="connsiteY2" fmla="*/ 3531904 h 3531904"/>
                <a:gd name="connsiteX3" fmla="*/ 0 w 3451463"/>
                <a:gd name="connsiteY3" fmla="*/ 3531904 h 3531904"/>
                <a:gd name="connsiteX4" fmla="*/ 0 w 3451463"/>
                <a:gd name="connsiteY4" fmla="*/ 0 h 353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463" h="3531904">
                  <a:moveTo>
                    <a:pt x="0" y="0"/>
                  </a:moveTo>
                  <a:lnTo>
                    <a:pt x="3451463" y="0"/>
                  </a:lnTo>
                  <a:lnTo>
                    <a:pt x="3451463" y="3531904"/>
                  </a:lnTo>
                  <a:lnTo>
                    <a:pt x="0" y="353190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endParaRPr lang="es-PE" sz="1400" kern="1200" dirty="0" smtClean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N° 135-2013-MINAM.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Nº 056-2015-MINAM.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N° 087-2015-MINAM.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Nº 136-2015-MINAM.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Nº 159-2015-MINAM.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N° 189-2015-MINAM.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Nº 311-2015-MINAM.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Nº 008-2016-MINAM.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Nº 081-2016-MINAM.</a:t>
              </a:r>
              <a:endParaRPr lang="es-PE" sz="1300" kern="1200" dirty="0"/>
            </a:p>
            <a:p>
              <a:pPr marL="342900" lvl="0" indent="-3429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kern="1200" dirty="0" smtClean="0"/>
                <a:t>Resolución Ministerial Nº 098-2016-MINAM.</a:t>
              </a:r>
            </a:p>
            <a:p>
              <a:pPr marL="342900" lvl="0" indent="-34290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s-PE" sz="1300" dirty="0"/>
                <a:t>Resolución Ministerial Nº </a:t>
              </a:r>
              <a:r>
                <a:rPr lang="es-PE" sz="1300" dirty="0" smtClean="0"/>
                <a:t>147-2016-MINAM</a:t>
              </a:r>
              <a:r>
                <a:rPr lang="es-PE" sz="1300" dirty="0"/>
                <a:t>.</a:t>
              </a: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3523725" y="1866985"/>
              <a:ext cx="1842417" cy="540000"/>
            </a:xfrm>
            <a:custGeom>
              <a:avLst/>
              <a:gdLst>
                <a:gd name="connsiteX0" fmla="*/ 0 w 2159989"/>
                <a:gd name="connsiteY0" fmla="*/ 120574 h 723432"/>
                <a:gd name="connsiteX1" fmla="*/ 120574 w 2159989"/>
                <a:gd name="connsiteY1" fmla="*/ 0 h 723432"/>
                <a:gd name="connsiteX2" fmla="*/ 2039415 w 2159989"/>
                <a:gd name="connsiteY2" fmla="*/ 0 h 723432"/>
                <a:gd name="connsiteX3" fmla="*/ 2159989 w 2159989"/>
                <a:gd name="connsiteY3" fmla="*/ 120574 h 723432"/>
                <a:gd name="connsiteX4" fmla="*/ 2159989 w 2159989"/>
                <a:gd name="connsiteY4" fmla="*/ 602858 h 723432"/>
                <a:gd name="connsiteX5" fmla="*/ 2039415 w 2159989"/>
                <a:gd name="connsiteY5" fmla="*/ 723432 h 723432"/>
                <a:gd name="connsiteX6" fmla="*/ 120574 w 2159989"/>
                <a:gd name="connsiteY6" fmla="*/ 723432 h 723432"/>
                <a:gd name="connsiteX7" fmla="*/ 0 w 2159989"/>
                <a:gd name="connsiteY7" fmla="*/ 602858 h 723432"/>
                <a:gd name="connsiteX8" fmla="*/ 0 w 2159989"/>
                <a:gd name="connsiteY8" fmla="*/ 120574 h 72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989" h="723432">
                  <a:moveTo>
                    <a:pt x="0" y="120574"/>
                  </a:moveTo>
                  <a:cubicBezTo>
                    <a:pt x="0" y="53983"/>
                    <a:pt x="53983" y="0"/>
                    <a:pt x="120574" y="0"/>
                  </a:cubicBezTo>
                  <a:lnTo>
                    <a:pt x="2039415" y="0"/>
                  </a:lnTo>
                  <a:cubicBezTo>
                    <a:pt x="2106006" y="0"/>
                    <a:pt x="2159989" y="53983"/>
                    <a:pt x="2159989" y="120574"/>
                  </a:cubicBezTo>
                  <a:lnTo>
                    <a:pt x="2159989" y="602858"/>
                  </a:lnTo>
                  <a:cubicBezTo>
                    <a:pt x="2159989" y="669449"/>
                    <a:pt x="2106006" y="723432"/>
                    <a:pt x="2039415" y="723432"/>
                  </a:cubicBezTo>
                  <a:lnTo>
                    <a:pt x="120574" y="723432"/>
                  </a:lnTo>
                  <a:cubicBezTo>
                    <a:pt x="53983" y="723432"/>
                    <a:pt x="0" y="669449"/>
                    <a:pt x="0" y="602858"/>
                  </a:cubicBezTo>
                  <a:lnTo>
                    <a:pt x="0" y="120574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085" tIns="100085" rIns="289315" bIns="2404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b="1" kern="1200" dirty="0" smtClean="0"/>
                <a:t>2008 - 2010</a:t>
              </a:r>
              <a:endParaRPr lang="es-PE" b="1" kern="1200" dirty="0"/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5251918" y="1866985"/>
              <a:ext cx="3869025" cy="540000"/>
            </a:xfrm>
            <a:custGeom>
              <a:avLst/>
              <a:gdLst>
                <a:gd name="connsiteX0" fmla="*/ 0 w 3218343"/>
                <a:gd name="connsiteY0" fmla="*/ 119400 h 716388"/>
                <a:gd name="connsiteX1" fmla="*/ 119400 w 3218343"/>
                <a:gd name="connsiteY1" fmla="*/ 0 h 716388"/>
                <a:gd name="connsiteX2" fmla="*/ 3098943 w 3218343"/>
                <a:gd name="connsiteY2" fmla="*/ 0 h 716388"/>
                <a:gd name="connsiteX3" fmla="*/ 3218343 w 3218343"/>
                <a:gd name="connsiteY3" fmla="*/ 119400 h 716388"/>
                <a:gd name="connsiteX4" fmla="*/ 3218343 w 3218343"/>
                <a:gd name="connsiteY4" fmla="*/ 596988 h 716388"/>
                <a:gd name="connsiteX5" fmla="*/ 3098943 w 3218343"/>
                <a:gd name="connsiteY5" fmla="*/ 716388 h 716388"/>
                <a:gd name="connsiteX6" fmla="*/ 119400 w 3218343"/>
                <a:gd name="connsiteY6" fmla="*/ 716388 h 716388"/>
                <a:gd name="connsiteX7" fmla="*/ 0 w 3218343"/>
                <a:gd name="connsiteY7" fmla="*/ 596988 h 716388"/>
                <a:gd name="connsiteX8" fmla="*/ 0 w 3218343"/>
                <a:gd name="connsiteY8" fmla="*/ 119400 h 71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8343" h="716388">
                  <a:moveTo>
                    <a:pt x="0" y="119400"/>
                  </a:moveTo>
                  <a:cubicBezTo>
                    <a:pt x="0" y="53457"/>
                    <a:pt x="53457" y="0"/>
                    <a:pt x="119400" y="0"/>
                  </a:cubicBezTo>
                  <a:lnTo>
                    <a:pt x="3098943" y="0"/>
                  </a:lnTo>
                  <a:cubicBezTo>
                    <a:pt x="3164886" y="0"/>
                    <a:pt x="3218343" y="53457"/>
                    <a:pt x="3218343" y="119400"/>
                  </a:cubicBezTo>
                  <a:lnTo>
                    <a:pt x="3218343" y="596988"/>
                  </a:lnTo>
                  <a:cubicBezTo>
                    <a:pt x="3218343" y="662931"/>
                    <a:pt x="3164886" y="716388"/>
                    <a:pt x="3098943" y="716388"/>
                  </a:cubicBezTo>
                  <a:lnTo>
                    <a:pt x="119400" y="716388"/>
                  </a:lnTo>
                  <a:cubicBezTo>
                    <a:pt x="53457" y="716388"/>
                    <a:pt x="0" y="662931"/>
                    <a:pt x="0" y="596988"/>
                  </a:cubicBezTo>
                  <a:lnTo>
                    <a:pt x="0" y="11940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741" tIns="99741" rIns="288971" bIns="240146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28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2011 - 2016</a:t>
              </a:r>
              <a:endParaRPr lang="es-PE" sz="28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283058"/>
              </p:ext>
            </p:extLst>
          </p:nvPr>
        </p:nvGraphicFramePr>
        <p:xfrm>
          <a:off x="450798" y="3933056"/>
          <a:ext cx="4367479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3603819" y="6453336"/>
            <a:ext cx="72008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 smtClean="0"/>
              <a:t>2011-2016</a:t>
            </a:r>
            <a:endParaRPr lang="es-PE" sz="900" b="1" dirty="0"/>
          </a:p>
        </p:txBody>
      </p:sp>
    </p:spTree>
    <p:extLst>
      <p:ext uri="{BB962C8B-B14F-4D97-AF65-F5344CB8AC3E}">
        <p14:creationId xmlns:p14="http://schemas.microsoft.com/office/powerpoint/2010/main" val="41044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860951"/>
              </p:ext>
            </p:extLst>
          </p:nvPr>
        </p:nvGraphicFramePr>
        <p:xfrm>
          <a:off x="250479" y="980728"/>
          <a:ext cx="8568952" cy="562460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38895"/>
                <a:gridCol w="2657448"/>
                <a:gridCol w="4536504"/>
                <a:gridCol w="936105"/>
              </a:tblGrid>
              <a:tr h="331105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u="none" strike="noStrike" dirty="0">
                          <a:effectLst/>
                        </a:rPr>
                        <a:t>N°</a:t>
                      </a:r>
                      <a:endParaRPr lang="es-PE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NORMA</a:t>
                      </a:r>
                      <a:endParaRPr lang="es-PE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>
                          <a:effectLst/>
                        </a:rPr>
                        <a:t>DENOMINACIÓN</a:t>
                      </a:r>
                      <a:endParaRPr lang="es-PE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PUBLICACIÓN</a:t>
                      </a:r>
                      <a:endParaRPr lang="es-PE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091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1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Decreto Supremo N° 087-2004-PCM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Reglamento de Zonificación Ecológica Económica (ZEE)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23/12/2004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2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Decreto del Consejo Directivo </a:t>
                      </a:r>
                      <a:endParaRPr lang="es-PE" sz="1000" u="none" strike="noStrike" dirty="0" smtClean="0">
                        <a:effectLst/>
                      </a:endParaRPr>
                    </a:p>
                    <a:p>
                      <a:pPr algn="just" fontAlgn="ctr"/>
                      <a:r>
                        <a:rPr lang="es-PE" sz="1000" u="none" strike="noStrike" dirty="0" smtClean="0">
                          <a:effectLst/>
                        </a:rPr>
                        <a:t>Nº </a:t>
                      </a:r>
                      <a:r>
                        <a:rPr lang="es-PE" sz="1000" u="none" strike="noStrike" dirty="0">
                          <a:effectLst/>
                        </a:rPr>
                        <a:t>010-2006-CONAM/CD.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Directiva “Metodología para la Zonificación Ecológica y Económica”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26/06/2006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774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3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026-2010-MINAM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Lineamientos de Política para el Ordenamiento Territorial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26/02/2010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>
                    <a:solidFill>
                      <a:srgbClr val="92D050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4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N° 135-2013-MINAM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Guía metodológica para elaboración de instrumentos técnicos sustentatorios para el Ordenamiento Territorial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08/05/2013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4074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5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056-2015-MINAM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Contenido mínimo de las disposiciones internas que regulan las Comisiones Técnicas de Zonificación Ecológica y Económica (ZEE) en el ámbito regional o local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21/03/2015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4074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6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N° 087-2015-MINAM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Establecen disposiciones respecto a Comisión Técnica de Instrumentos Técnicos Sustentatorios del Ordenamiento Territorial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21/04/2015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5183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7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136-2015-MINAM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Aprueban el documento denominado “Procedimiento Técnico y Metodológico para la Elaboración del Estudio Especializado de Normativa y Políticas con Incidencia Territorial”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28/05/2015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4074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8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159-2015-MINAM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Aprueban el documento denominado “Procedimiento Técnico y Metodológico para la Elaboración del Estudio Especializado de Análisis de Capacidad Institucional”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17/06/2015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27305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9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N° 189-2015-MINAM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Lineamientos para el Manejo Integrado de las Zonas Marino Costeras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05/08/2015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5183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10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311-2015-MINAM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Aprueban el documento denominado “Procedimiento Técnico y Metodológico para la Elaboración del Estudio Especializado de Servicios </a:t>
                      </a:r>
                      <a:r>
                        <a:rPr lang="es-PE" sz="1000" u="none" strike="noStrike" dirty="0" err="1">
                          <a:effectLst/>
                        </a:rPr>
                        <a:t>Ecosistémicos</a:t>
                      </a:r>
                      <a:r>
                        <a:rPr lang="es-PE" sz="1000" u="none" strike="noStrike" dirty="0">
                          <a:effectLst/>
                        </a:rPr>
                        <a:t> para el Ordenamiento Territorial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10/11/2015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5418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>
                          <a:effectLst/>
                        </a:rPr>
                        <a:t>11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008-2016-MINAM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Aprueban el documento denominado “Procedimiento Técnico y Metodológico para la Elaboración del Estudio Especializado de Evaluación de Riesgos de Desastres y Vulnerabilidad al Cambio Climático”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23/01/2016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4074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12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081-2016-MINAM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Aprueban el Procedimiento Técnico y Metodológico para la Elaboración del “Estudio Especializado de Análisis de los Cambios de la Cobertura y Uso de la Tierra”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30/03/2016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4074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</a:rPr>
                        <a:t>13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Resolución Ministerial Nº 098-2016-MINAM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000" u="none" strike="noStrike" dirty="0">
                          <a:effectLst/>
                        </a:rPr>
                        <a:t>Aprueban los Lineamientos Estratégicos  y Disposiciones Complementarias para la Conducción del Proceso de Ordenamiento Territorial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 smtClean="0">
                          <a:effectLst/>
                        </a:rPr>
                        <a:t>28/04/2016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  <a:tr h="4074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 smtClean="0">
                          <a:effectLst/>
                        </a:rPr>
                        <a:t>Resolución Ministerial Nº 147-2016-MINAM</a:t>
                      </a:r>
                      <a:endParaRPr lang="es-PE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 smtClean="0">
                          <a:effectLst/>
                        </a:rPr>
                        <a:t>Aprueban el documento denominado “Procedimiento Técnico y Metodológico para la Elaboración del Estudio Especializado de</a:t>
                      </a:r>
                      <a:r>
                        <a:rPr lang="es-PE" sz="1000" u="none" strike="noStrike" baseline="0" dirty="0" smtClean="0">
                          <a:effectLst/>
                        </a:rPr>
                        <a:t> Ecosistemas y </a:t>
                      </a:r>
                      <a:r>
                        <a:rPr lang="es-PE" sz="1000" u="none" strike="noStrike" baseline="0" dirty="0" err="1" smtClean="0">
                          <a:effectLst/>
                        </a:rPr>
                        <a:t>Habitat</a:t>
                      </a:r>
                      <a:r>
                        <a:rPr lang="es-PE" sz="1000" u="none" strike="noStrike" baseline="0" dirty="0" smtClean="0">
                          <a:effectLst/>
                        </a:rPr>
                        <a:t> Marino Costero</a:t>
                      </a:r>
                      <a:r>
                        <a:rPr lang="es-PE" sz="1000" u="none" strike="noStrike" dirty="0" smtClean="0">
                          <a:effectLst/>
                        </a:rPr>
                        <a:t>”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14/06/2016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8" marR="5788" marT="5788" marB="0" anchor="ctr"/>
                </a:tc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21854" y="0"/>
            <a:ext cx="8229600" cy="845990"/>
          </a:xfrm>
        </p:spPr>
        <p:txBody>
          <a:bodyPr>
            <a:noAutofit/>
          </a:bodyPr>
          <a:lstStyle/>
          <a:p>
            <a:pPr algn="l"/>
            <a:r>
              <a:rPr lang="es-PE" sz="2400" b="1" dirty="0" smtClean="0"/>
              <a:t>INSTRUMENTOS QUE NORMAN EL </a:t>
            </a:r>
            <a:br>
              <a:rPr lang="es-PE" sz="2400" b="1" dirty="0" smtClean="0"/>
            </a:br>
            <a:r>
              <a:rPr lang="es-PE" sz="2400" b="1" dirty="0" smtClean="0"/>
              <a:t>PROCESO DE ORDENAMIENTO TERRITORIAL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22603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inam.gob.pe/wp-content/uploads/2013/06/IMG_72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4817"/>
          <a:stretch/>
        </p:blipFill>
        <p:spPr bwMode="auto">
          <a:xfrm>
            <a:off x="395536" y="2440919"/>
            <a:ext cx="410785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07415" y="63088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PE" sz="3000" b="1" dirty="0" smtClean="0"/>
              <a:t>ORDENAMIENTO TERRITORIAL Y </a:t>
            </a:r>
            <a:br>
              <a:rPr lang="es-PE" sz="3000" b="1" dirty="0" smtClean="0"/>
            </a:br>
            <a:r>
              <a:rPr lang="es-PE" sz="3000" b="1" dirty="0" smtClean="0"/>
              <a:t>LA ARTICULACIÓN SECTORIAL</a:t>
            </a:r>
            <a:endParaRPr lang="es-PE" sz="3000" b="1" dirty="0"/>
          </a:p>
        </p:txBody>
      </p:sp>
      <p:grpSp>
        <p:nvGrpSpPr>
          <p:cNvPr id="14" name="13 Grupo"/>
          <p:cNvGrpSpPr/>
          <p:nvPr/>
        </p:nvGrpSpPr>
        <p:grpSpPr>
          <a:xfrm>
            <a:off x="4976868" y="1634287"/>
            <a:ext cx="1598682" cy="1648640"/>
            <a:chOff x="4976868" y="1634287"/>
            <a:chExt cx="1598682" cy="1648640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9206">
              <a:off x="4951889" y="1659266"/>
              <a:ext cx="1648640" cy="1598682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72489">
              <a:off x="5366002" y="2110615"/>
              <a:ext cx="820412" cy="795731"/>
            </a:xfrm>
            <a:prstGeom prst="rect">
              <a:avLst/>
            </a:prstGeom>
          </p:spPr>
        </p:pic>
      </p:grpSp>
      <p:grpSp>
        <p:nvGrpSpPr>
          <p:cNvPr id="8" name="7 Grupo"/>
          <p:cNvGrpSpPr/>
          <p:nvPr/>
        </p:nvGrpSpPr>
        <p:grpSpPr>
          <a:xfrm>
            <a:off x="7151007" y="1557159"/>
            <a:ext cx="1654715" cy="1604572"/>
            <a:chOff x="7151007" y="1557159"/>
            <a:chExt cx="1654715" cy="1604572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7244">
              <a:off x="7151007" y="1557159"/>
              <a:ext cx="1654715" cy="1604572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1233">
              <a:off x="7633623" y="1906926"/>
              <a:ext cx="645393" cy="633442"/>
            </a:xfrm>
            <a:prstGeom prst="rect">
              <a:avLst/>
            </a:prstGeom>
          </p:spPr>
        </p:pic>
      </p:grpSp>
      <p:grpSp>
        <p:nvGrpSpPr>
          <p:cNvPr id="13" name="12 Grupo"/>
          <p:cNvGrpSpPr/>
          <p:nvPr/>
        </p:nvGrpSpPr>
        <p:grpSpPr>
          <a:xfrm>
            <a:off x="5890681" y="3540972"/>
            <a:ext cx="3234197" cy="2718042"/>
            <a:chOff x="5890681" y="3540972"/>
            <a:chExt cx="3234197" cy="2718042"/>
          </a:xfrm>
        </p:grpSpPr>
        <p:pic>
          <p:nvPicPr>
            <p:cNvPr id="2052" name="Picture 4" descr="http://www.clipartbest.com/cliparts/ncX/BKx/ncXBKxrcB.jpe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97092">
              <a:off x="5890681" y="3540972"/>
              <a:ext cx="3234197" cy="2718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1801">
              <a:off x="6502833" y="4063439"/>
              <a:ext cx="752319" cy="713238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63431">
              <a:off x="7823142" y="5008907"/>
              <a:ext cx="597752" cy="583088"/>
            </a:xfrm>
            <a:prstGeom prst="rect">
              <a:avLst/>
            </a:prstGeom>
          </p:spPr>
        </p:pic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2814">
              <a:off x="6577441" y="5124086"/>
              <a:ext cx="719308" cy="641229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94812">
              <a:off x="7621274" y="4073710"/>
              <a:ext cx="714180" cy="692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2104</Words>
  <Application>Microsoft Office PowerPoint</Application>
  <PresentationFormat>Presentación en pantalla (4:3)</PresentationFormat>
  <Paragraphs>193</Paragraphs>
  <Slides>24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Tema de Office</vt:lpstr>
      <vt:lpstr>PRESENTACIÓN INFORME SECTORIAL AMBIENTE ORDENAMIENTO TERRITORIAL EN EL PERÚ (2011 - 2016) </vt:lpstr>
      <vt:lpstr>NUESTRO TERRITORIO,  BASE DE LA CALIDAD DE VIDA Y SOSTENIBILIDAD</vt:lpstr>
      <vt:lpstr>Presentación de PowerPoint</vt:lpstr>
      <vt:lpstr>Presentación de PowerPoint</vt:lpstr>
      <vt:lpstr>MARCO NORMATIVO DE ORDENAMIENTO TERRITORIAL:      SEGURIDAD JURÍDICA Y TÉCNICA</vt:lpstr>
      <vt:lpstr>MARCO NORMATIVO DE ORDENAMIENTO TERRITORIAL:      SEGURIDAD JURÍDICA Y TÉCNICA</vt:lpstr>
      <vt:lpstr>INSTRUMENTOS QUE NORMAN EL  PROCESO DE ORDENAMIENTO TERRITORIAL</vt:lpstr>
      <vt:lpstr>INSTRUMENTOS QUE NORMAN EL  PROCESO DE ORDENAMIENTO TERRITORIAL</vt:lpstr>
      <vt:lpstr>ORDENAMIENTO TERRITORIAL Y  LA ARTICULACIÓN SECTORIAL</vt:lpstr>
      <vt:lpstr>Presentación de PowerPoint</vt:lpstr>
      <vt:lpstr>Presentación de PowerPoint</vt:lpstr>
      <vt:lpstr>FORTALECIMIENTO DE CAPACIDADES TÉCNICAS Y DE GESTIÓN</vt:lpstr>
      <vt:lpstr>FORTALECIMIENTO DE CAPACIDADES TÉCNICAS Y DE GESTIÓN</vt:lpstr>
      <vt:lpstr>AMBITOS DE INTERVENCION DE LA DGOT</vt:lpstr>
      <vt:lpstr>Presentación de PowerPoint</vt:lpstr>
      <vt:lpstr>Presentación de PowerPoint</vt:lpstr>
      <vt:lpstr>INVERSIÓN PUBLICA EN GOBIERNOS REGIONALES Y LOCALES EN MATERIA DE ORDENAMIENTO TERRITORIAL</vt:lpstr>
      <vt:lpstr>Presentación de PowerPoint</vt:lpstr>
      <vt:lpstr>HERRAMIENTAS TECNOLÓGICAS PARA EL MANEJO DE LA INFORMACIÓN ESPACIAL: GEOSERVIDOR</vt:lpstr>
      <vt:lpstr>HERRAMIENTAS TECNOLÓGICAS PARA EL MANEJO DE LA INFORMACIÓN ESPACIAL: GEOSERVIDOR</vt:lpstr>
      <vt:lpstr>ARTICULACIÓN DE SISTEMAS DE INFORMACIÓN ESPACIALES</vt:lpstr>
      <vt:lpstr>OCDE reconoce y recomienda que MINAM continúe con el impulso del Ordenamiento Territorial</vt:lpstr>
      <vt:lpstr>CONCLUSIONES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fpano</dc:creator>
  <cp:lastModifiedBy>Administrador</cp:lastModifiedBy>
  <cp:revision>48</cp:revision>
  <cp:lastPrinted>2016-05-19T16:58:50Z</cp:lastPrinted>
  <dcterms:created xsi:type="dcterms:W3CDTF">2015-05-22T15:37:14Z</dcterms:created>
  <dcterms:modified xsi:type="dcterms:W3CDTF">2016-06-16T14:21:57Z</dcterms:modified>
</cp:coreProperties>
</file>