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  <p:sldMasterId id="2147483876" r:id="rId2"/>
  </p:sldMasterIdLst>
  <p:sldIdLst>
    <p:sldId id="274" r:id="rId3"/>
    <p:sldId id="265" r:id="rId4"/>
    <p:sldId id="257" r:id="rId5"/>
    <p:sldId id="259" r:id="rId6"/>
    <p:sldId id="260" r:id="rId7"/>
    <p:sldId id="266" r:id="rId8"/>
    <p:sldId id="272" r:id="rId9"/>
    <p:sldId id="264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11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6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57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09600" y="1092200"/>
            <a:ext cx="10972800" cy="536575"/>
          </a:xfrm>
          <a:prstGeom prst="rect">
            <a:avLst/>
          </a:prstGeom>
        </p:spPr>
        <p:txBody>
          <a:bodyPr/>
          <a:lstStyle/>
          <a:p>
            <a:r>
              <a:rPr lang="es-PE" altLang="es-PE" b="1"/>
              <a:t>Título de diapositiva</a:t>
            </a:r>
            <a:endParaRPr lang="es-PE" altLang="es-PE"/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609600" y="1782763"/>
            <a:ext cx="10972800" cy="4525962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PE" dirty="0"/>
              <a:t>Texto en </a:t>
            </a:r>
            <a:r>
              <a:rPr lang="es-PE" dirty="0" err="1"/>
              <a:t>calibri</a:t>
            </a:r>
            <a:r>
              <a:rPr lang="es-PE" dirty="0"/>
              <a:t> 24</a:t>
            </a:r>
          </a:p>
          <a:p>
            <a:pPr>
              <a:defRPr/>
            </a:pPr>
            <a:r>
              <a:rPr lang="es-PE" dirty="0"/>
              <a:t>Texto</a:t>
            </a:r>
          </a:p>
          <a:p>
            <a:pPr>
              <a:defRPr/>
            </a:pPr>
            <a:r>
              <a:rPr lang="es-PE" dirty="0"/>
              <a:t>Texto</a:t>
            </a:r>
          </a:p>
          <a:p>
            <a:pPr>
              <a:defRPr/>
            </a:pPr>
            <a:r>
              <a:rPr lang="es-PE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83355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15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35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444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294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843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9916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808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22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6473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7612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917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38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0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6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5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4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8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6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BCD32-33CA-4927-931A-4C0E50B1DBDC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7DE08-AED2-4A19-BA0F-CEB07ECA68B8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112054" y="6375240"/>
            <a:ext cx="11975704" cy="362465"/>
          </a:xfrm>
          <a:prstGeom prst="rect">
            <a:avLst/>
          </a:prstGeom>
          <a:solidFill>
            <a:srgbClr val="04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112054" y="93782"/>
            <a:ext cx="11975704" cy="362465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10703043" y="125866"/>
            <a:ext cx="1331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400" b="1" dirty="0">
                <a:solidFill>
                  <a:schemeClr val="bg1"/>
                </a:solidFill>
              </a:rPr>
              <a:t>PERÚ NATURAL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0868542" y="6407324"/>
            <a:ext cx="1173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400" b="1" dirty="0">
                <a:solidFill>
                  <a:schemeClr val="bg1"/>
                </a:solidFill>
              </a:rPr>
              <a:t>PERÚ LIMPIO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710069" y="464268"/>
            <a:ext cx="12971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1050" dirty="0"/>
              <a:t>www.minam.gob.pe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" y="522027"/>
            <a:ext cx="4171586" cy="8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unccd.int/sites/default/files/documents/2017-08/LDN_CF_report_web-spanish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CuadroTexto">
            <a:extLst>
              <a:ext uri="{FF2B5EF4-FFF2-40B4-BE49-F238E27FC236}">
                <a16:creationId xmlns:a16="http://schemas.microsoft.com/office/drawing/2014/main" id="{2F555778-099F-4B82-83AC-53AD18117E40}"/>
              </a:ext>
            </a:extLst>
          </p:cNvPr>
          <p:cNvSpPr txBox="1"/>
          <p:nvPr/>
        </p:nvSpPr>
        <p:spPr>
          <a:xfrm>
            <a:off x="344829" y="2114530"/>
            <a:ext cx="116439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PE" sz="4000" b="1" dirty="0">
                <a:solidFill>
                  <a:schemeClr val="accent6"/>
                </a:solidFill>
              </a:rPr>
              <a:t>Neutralidad en la Degradación de la Tierra (NDT) y </a:t>
            </a:r>
            <a:r>
              <a:rPr lang="es-PE" sz="4000" b="1" dirty="0" smtClean="0">
                <a:solidFill>
                  <a:schemeClr val="accent6"/>
                </a:solidFill>
              </a:rPr>
              <a:t>Programa </a:t>
            </a:r>
            <a:r>
              <a:rPr lang="es-PE" sz="4000" b="1" dirty="0">
                <a:solidFill>
                  <a:schemeClr val="accent6"/>
                </a:solidFill>
              </a:rPr>
              <a:t>de </a:t>
            </a:r>
            <a:r>
              <a:rPr lang="es-PE" sz="4000" b="1" dirty="0" smtClean="0">
                <a:solidFill>
                  <a:schemeClr val="accent6"/>
                </a:solidFill>
              </a:rPr>
              <a:t>Apoyo </a:t>
            </a:r>
            <a:r>
              <a:rPr lang="es-PE" sz="4000" b="1" dirty="0">
                <a:solidFill>
                  <a:schemeClr val="accent6"/>
                </a:solidFill>
              </a:rPr>
              <a:t>al </a:t>
            </a:r>
            <a:r>
              <a:rPr lang="es-PE" sz="4000" b="1" dirty="0" smtClean="0">
                <a:solidFill>
                  <a:schemeClr val="accent6"/>
                </a:solidFill>
              </a:rPr>
              <a:t>Establecimiento </a:t>
            </a:r>
            <a:r>
              <a:rPr lang="es-PE" sz="4000" b="1" dirty="0">
                <a:solidFill>
                  <a:schemeClr val="accent6"/>
                </a:solidFill>
              </a:rPr>
              <a:t>de </a:t>
            </a:r>
            <a:r>
              <a:rPr lang="es-PE" sz="4000" b="1" dirty="0" smtClean="0">
                <a:solidFill>
                  <a:schemeClr val="accent6"/>
                </a:solidFill>
              </a:rPr>
              <a:t>Metas NDT (LDN TSP)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02532C-96FA-427E-A17B-285FA5EE67ED}"/>
              </a:ext>
            </a:extLst>
          </p:cNvPr>
          <p:cNvSpPr txBox="1"/>
          <p:nvPr/>
        </p:nvSpPr>
        <p:spPr>
          <a:xfrm>
            <a:off x="3503174" y="4208153"/>
            <a:ext cx="5499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 de setiembre</a:t>
            </a:r>
            <a:r>
              <a:rPr kumimoji="0" lang="es-PE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744200" y="495300"/>
            <a:ext cx="1244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830" y="635000"/>
            <a:ext cx="2856570" cy="646558"/>
          </a:xfrm>
          <a:prstGeom prst="rect">
            <a:avLst/>
          </a:prstGeom>
        </p:spPr>
      </p:pic>
      <p:pic>
        <p:nvPicPr>
          <p:cNvPr id="7" name="Imagen 6" descr="D:\OneDrive - AIDER\Consultorias\Consultorías en ejecución\UNCCD NDT\Ejemplos paises NDT\MAEC+CE-colo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78" y="5593416"/>
            <a:ext cx="2804159" cy="60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5" y="5233855"/>
            <a:ext cx="1358537" cy="1088016"/>
          </a:xfrm>
          <a:prstGeom prst="rect">
            <a:avLst/>
          </a:prstGeom>
          <a:noFill/>
        </p:spPr>
      </p:pic>
      <p:pic>
        <p:nvPicPr>
          <p:cNvPr id="10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37" y="5470781"/>
            <a:ext cx="2185853" cy="851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195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59" y="1090208"/>
            <a:ext cx="11181805" cy="592963"/>
          </a:xfrm>
        </p:spPr>
        <p:txBody>
          <a:bodyPr>
            <a:normAutofit fontScale="90000"/>
          </a:bodyPr>
          <a:lstStyle/>
          <a:p>
            <a:r>
              <a:rPr lang="es-PE" b="1" dirty="0" smtClean="0"/>
              <a:t>Programa NDT: 4 pilares para proceso de metas NDT</a:t>
            </a:r>
            <a:endParaRPr lang="es-P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4121"/>
            <a:ext cx="12122331" cy="461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Resultado de imagen para global mechanism unc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46" y="0"/>
            <a:ext cx="2583452" cy="104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1925" y="696686"/>
            <a:ext cx="5939887" cy="715328"/>
          </a:xfrm>
        </p:spPr>
        <p:txBody>
          <a:bodyPr/>
          <a:lstStyle/>
          <a:p>
            <a:r>
              <a:rPr lang="es-PE" b="1" dirty="0" smtClean="0"/>
              <a:t>Antecedentes NDT</a:t>
            </a:r>
            <a:endParaRPr lang="es-P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052" y="1970028"/>
            <a:ext cx="6134157" cy="417140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PE" sz="3200" dirty="0" smtClean="0"/>
              <a:t>Río +20 y la Agenda 2030 de Desarrollo Sostenible: Objetivos de Desarrollo Sostenible adoptados en el 2015.</a:t>
            </a:r>
          </a:p>
          <a:p>
            <a:pPr>
              <a:buFont typeface="Wingdings" panose="05000000000000000000" pitchFamily="2" charset="2"/>
              <a:buChar char="§"/>
            </a:pPr>
            <a:endParaRPr lang="es-PE" sz="3200" dirty="0"/>
          </a:p>
          <a:p>
            <a:pPr>
              <a:buFont typeface="Wingdings" panose="05000000000000000000" pitchFamily="2" charset="2"/>
              <a:buChar char="§"/>
            </a:pPr>
            <a:endParaRPr lang="es-PE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PE" sz="3200" dirty="0" smtClean="0"/>
              <a:t>Convención de Naciones Unidas para la Lucha contra la Desertificación. Nace de la Cumbre de la Tierra en 1992 (Río), se establece en 1994 y es ratificada por Perú en 1995 (país Parte).</a:t>
            </a:r>
          </a:p>
          <a:p>
            <a:endParaRPr lang="es-PE" sz="3200" dirty="0"/>
          </a:p>
        </p:txBody>
      </p:sp>
      <p:pic>
        <p:nvPicPr>
          <p:cNvPr id="1026" name="Picture 2" descr="Resultado de imagen para objetivos de desarrollo sosten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340" y="2266602"/>
            <a:ext cx="4710974" cy="7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united nations convention desertificat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58" y="3788229"/>
            <a:ext cx="4057248" cy="23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00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3475" y="77597"/>
            <a:ext cx="10058400" cy="836803"/>
          </a:xfrm>
        </p:spPr>
        <p:txBody>
          <a:bodyPr>
            <a:normAutofit fontScale="90000"/>
          </a:bodyPr>
          <a:lstStyle/>
          <a:p>
            <a:r>
              <a:rPr lang="es-PE" b="1" dirty="0" smtClean="0"/>
              <a:t>NDT en los Objetivos de Desarrollo Sostenible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3475" y="1210491"/>
            <a:ext cx="11225348" cy="5460275"/>
          </a:xfrm>
        </p:spPr>
        <p:txBody>
          <a:bodyPr>
            <a:normAutofit lnSpcReduction="10000"/>
          </a:bodyPr>
          <a:lstStyle/>
          <a:p>
            <a:pPr lvl="0"/>
            <a:r>
              <a:rPr lang="es-PE" dirty="0" smtClean="0"/>
              <a:t>Los </a:t>
            </a:r>
            <a:r>
              <a:rPr lang="es-PE" dirty="0"/>
              <a:t>17 </a:t>
            </a:r>
            <a:r>
              <a:rPr lang="es-PE" b="1" dirty="0"/>
              <a:t>Objetivos de Desarrollo Sostenible (ODS)</a:t>
            </a:r>
            <a:r>
              <a:rPr lang="es-PE" dirty="0"/>
              <a:t> marcan la ruta de la Agenda 2030, un plan global adoptado por 195 Estados Miembros de las Naciones Unidas, entre ellos el Perú. </a:t>
            </a:r>
            <a:endParaRPr lang="es-PE" dirty="0" smtClean="0"/>
          </a:p>
          <a:p>
            <a:pPr lvl="0"/>
            <a:r>
              <a:rPr lang="es-PE" dirty="0" smtClean="0"/>
              <a:t>Los </a:t>
            </a:r>
            <a:r>
              <a:rPr lang="es-PE" dirty="0"/>
              <a:t>ODS </a:t>
            </a:r>
            <a:r>
              <a:rPr lang="es-PE" dirty="0" smtClean="0"/>
              <a:t>se adoptaron por la Asamblea de Naciones Unidas en 2015 y se </a:t>
            </a:r>
            <a:r>
              <a:rPr lang="es-PE" dirty="0"/>
              <a:t>pusieron en marcha en enero de 2016</a:t>
            </a:r>
            <a:r>
              <a:rPr lang="es-PE" dirty="0" smtClean="0"/>
              <a:t>. Marco de indicadores aprobado en 2017.</a:t>
            </a:r>
          </a:p>
          <a:p>
            <a:pPr lvl="0"/>
            <a:endParaRPr lang="es-PE" dirty="0" smtClean="0"/>
          </a:p>
          <a:p>
            <a:pPr lvl="0"/>
            <a:endParaRPr lang="es-PE" dirty="0"/>
          </a:p>
          <a:p>
            <a:endParaRPr lang="es-PE" dirty="0" smtClean="0"/>
          </a:p>
          <a:p>
            <a:endParaRPr lang="es-PE" dirty="0"/>
          </a:p>
          <a:p>
            <a:endParaRPr lang="es-PE" dirty="0" smtClean="0"/>
          </a:p>
          <a:p>
            <a:endParaRPr lang="es-PE" dirty="0"/>
          </a:p>
          <a:p>
            <a:r>
              <a:rPr lang="es-PE" dirty="0" smtClean="0"/>
              <a:t>Como </a:t>
            </a:r>
            <a:r>
              <a:rPr lang="es-PE" dirty="0"/>
              <a:t>Estado Miembro de las Naciones Unidas, el Perú debe reportar sobre su progreso hacia los 17 ODS, incluyendo la meta 15.3 </a:t>
            </a:r>
            <a:r>
              <a:rPr lang="es-PE" dirty="0" smtClean="0"/>
              <a:t>. </a:t>
            </a:r>
          </a:p>
          <a:p>
            <a:r>
              <a:rPr lang="es-PE" dirty="0" smtClean="0"/>
              <a:t>El </a:t>
            </a:r>
            <a:r>
              <a:rPr lang="es-PE" dirty="0"/>
              <a:t>CEPLAN es el punto focal para la Agenda 2030 en el Perú y el INEI es el responsable de realizar el seguimiento y monitoreo del progreso de los 17 ODS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7" name="Rectángulo redondeado 6"/>
          <p:cNvSpPr/>
          <p:nvPr/>
        </p:nvSpPr>
        <p:spPr>
          <a:xfrm>
            <a:off x="722812" y="2788706"/>
            <a:ext cx="7759337" cy="19400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Meta 15.3 de los ODS</a:t>
            </a:r>
            <a:r>
              <a:rPr lang="es-P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“De aquí al 2030, luchar contra la desertificación, rehabilitar las tierras y los suelos degradados y procurar lograr un mundo con </a:t>
            </a:r>
            <a:r>
              <a:rPr lang="es-P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efecto neutro en la degradación de la tierra</a:t>
            </a:r>
            <a:r>
              <a:rPr lang="es-P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lang="es-PE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Indicador 15.3.1: </a:t>
            </a:r>
            <a:r>
              <a:rPr lang="es-P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Proporción de tierras degradadas en comparación con la superficie total.</a:t>
            </a:r>
            <a:endParaRPr lang="es-P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objetivo de desarrollo sostenibl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62" y="2333509"/>
            <a:ext cx="2507161" cy="250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250" y="210047"/>
            <a:ext cx="9248133" cy="853009"/>
          </a:xfrm>
        </p:spPr>
        <p:txBody>
          <a:bodyPr>
            <a:noAutofit/>
          </a:bodyPr>
          <a:lstStyle/>
          <a:p>
            <a:r>
              <a:rPr lang="es-PE" sz="3600" b="1" dirty="0" smtClean="0"/>
              <a:t>NDT y la Convención de Naciones Unidas para la Lucha contra la Desertificación (UNCCD)</a:t>
            </a:r>
            <a:endParaRPr lang="es-PE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1224" y="1349829"/>
            <a:ext cx="10602502" cy="4855028"/>
          </a:xfrm>
        </p:spPr>
        <p:txBody>
          <a:bodyPr>
            <a:noAutofit/>
          </a:bodyPr>
          <a:lstStyle/>
          <a:p>
            <a:r>
              <a:rPr lang="es-PE" sz="2400" dirty="0" smtClean="0"/>
              <a:t>La UNCCD es la </a:t>
            </a:r>
            <a:r>
              <a:rPr lang="es-PE" sz="2400" b="1" dirty="0" smtClean="0"/>
              <a:t>agencia custodia </a:t>
            </a:r>
            <a:r>
              <a:rPr lang="es-PE" sz="2400" dirty="0" smtClean="0"/>
              <a:t>del indicador de la meta 15.3 de los ODS.</a:t>
            </a:r>
          </a:p>
          <a:p>
            <a:r>
              <a:rPr lang="es-PE" sz="2400" dirty="0" smtClean="0"/>
              <a:t>COP12 </a:t>
            </a:r>
            <a:r>
              <a:rPr lang="es-PE" sz="2400" dirty="0"/>
              <a:t>(Ankara 2015</a:t>
            </a:r>
            <a:r>
              <a:rPr lang="es-PE" sz="2400" dirty="0" smtClean="0"/>
              <a:t>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sz="2400" dirty="0" smtClean="0"/>
              <a:t>Adopta </a:t>
            </a:r>
            <a:r>
              <a:rPr lang="es-PE" sz="2400" dirty="0"/>
              <a:t>la meta </a:t>
            </a:r>
            <a:r>
              <a:rPr lang="es-PE" sz="2400" dirty="0" smtClean="0"/>
              <a:t>15.3 de los ODS y reconoce que se articula al objetivo de la Convención.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sz="2400" dirty="0" smtClean="0"/>
              <a:t> Adopta el concepto de NDT y lo reconoce como un </a:t>
            </a:r>
            <a:r>
              <a:rPr lang="es-PE" sz="2400" dirty="0"/>
              <a:t>vehículo importante para la implementación de </a:t>
            </a:r>
            <a:r>
              <a:rPr lang="es-PE" sz="2400" dirty="0" smtClean="0"/>
              <a:t>esta </a:t>
            </a:r>
            <a:r>
              <a:rPr lang="es-PE" sz="2400" dirty="0"/>
              <a:t>Convención. </a:t>
            </a:r>
            <a:endParaRPr lang="es-PE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PE" sz="2400" dirty="0" smtClean="0"/>
              <a:t>Invita a los países a formular metas voluntarias NDT.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sz="2400" dirty="0" smtClean="0"/>
              <a:t>Países piden a la Secretaria de la Convención que provean el marco de indicadores para NDT.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sz="2400" dirty="0" smtClean="0"/>
              <a:t>Decide que los países deben proveer retroalimentación a la metodología NDT.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sz="2400" dirty="0" smtClean="0"/>
              <a:t>Decide que el proceso NDT debe ser reportado en el Informe Nacional 2018.  </a:t>
            </a:r>
          </a:p>
          <a:p>
            <a:r>
              <a:rPr lang="es-PE" sz="2400" dirty="0" smtClean="0"/>
              <a:t>MINAM es el punto focal nacional de la UNCCD.</a:t>
            </a:r>
          </a:p>
          <a:p>
            <a:pPr marL="0" indent="0">
              <a:buNone/>
            </a:pPr>
            <a:r>
              <a:rPr lang="es-PE" dirty="0" smtClean="0"/>
              <a:t>Reportar </a:t>
            </a:r>
            <a:r>
              <a:rPr lang="es-PE" dirty="0"/>
              <a:t>sobre NDT en su Informe Nacional para la próxima CRIC 17 (enero 2019 en Guyana</a:t>
            </a:r>
            <a:r>
              <a:rPr lang="es-PE" dirty="0" smtClean="0"/>
              <a:t>).</a:t>
            </a:r>
            <a:r>
              <a:rPr lang="en-US" dirty="0"/>
              <a:t> (</a:t>
            </a:r>
            <a:r>
              <a:rPr lang="es-PE" dirty="0"/>
              <a:t>Decisión </a:t>
            </a:r>
            <a:r>
              <a:rPr lang="es-PE" dirty="0" smtClean="0"/>
              <a:t>16/COP.13)</a:t>
            </a:r>
            <a:endParaRPr lang="en-US" dirty="0"/>
          </a:p>
        </p:txBody>
      </p:sp>
      <p:pic>
        <p:nvPicPr>
          <p:cNvPr id="4" name="Picture 4" descr="Resultado de imagen para united nations convention desertification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2" b="18960"/>
          <a:stretch/>
        </p:blipFill>
        <p:spPr bwMode="auto">
          <a:xfrm>
            <a:off x="9048206" y="61569"/>
            <a:ext cx="2760617" cy="100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1468759"/>
            <a:ext cx="1293223" cy="12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Definición </a:t>
            </a:r>
            <a:r>
              <a:rPr lang="es-PE" b="1" dirty="0"/>
              <a:t>de NDT</a:t>
            </a:r>
            <a:br>
              <a:rPr lang="es-PE" b="1" dirty="0"/>
            </a:br>
            <a:endParaRPr lang="es-P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0590" y="1336766"/>
            <a:ext cx="7045234" cy="4637315"/>
          </a:xfrm>
        </p:spPr>
        <p:txBody>
          <a:bodyPr>
            <a:noAutofit/>
          </a:bodyPr>
          <a:lstStyle/>
          <a:p>
            <a:r>
              <a:rPr lang="es-PE" sz="2400" b="1" dirty="0" smtClean="0"/>
              <a:t>“NDT </a:t>
            </a:r>
            <a:r>
              <a:rPr lang="es-PE" sz="2400" b="1" dirty="0"/>
              <a:t>es un estado en el cual la cantidad y la calidad de los recursos de la tierra se mantienen estables o </a:t>
            </a:r>
            <a:r>
              <a:rPr lang="es-PE" sz="2400" b="1" dirty="0" smtClean="0"/>
              <a:t>aumentan dentro de escalas temporales y espaciales determinadas”.</a:t>
            </a:r>
            <a:endParaRPr lang="es-PE" sz="2400" b="1" dirty="0"/>
          </a:p>
          <a:p>
            <a:pPr lvl="0"/>
            <a:r>
              <a:rPr lang="es-PE" sz="2400" dirty="0" smtClean="0"/>
              <a:t>NDT </a:t>
            </a:r>
            <a:r>
              <a:rPr lang="es-PE" sz="2400" dirty="0"/>
              <a:t>plantea que </a:t>
            </a:r>
            <a:r>
              <a:rPr lang="es-PE" sz="2400" dirty="0" smtClean="0"/>
              <a:t>la </a:t>
            </a:r>
            <a:r>
              <a:rPr lang="es-PE" sz="2400" dirty="0"/>
              <a:t>futura degradación de </a:t>
            </a:r>
            <a:r>
              <a:rPr lang="es-PE" sz="2400" dirty="0" smtClean="0"/>
              <a:t>la tierra </a:t>
            </a:r>
            <a:r>
              <a:rPr lang="es-PE" sz="2400" dirty="0"/>
              <a:t>(pérdidas) se </a:t>
            </a:r>
            <a:r>
              <a:rPr lang="es-PE" sz="2400" dirty="0" smtClean="0"/>
              <a:t>contrarreste </a:t>
            </a:r>
            <a:r>
              <a:rPr lang="es-PE" sz="2400" dirty="0"/>
              <a:t>con acciones positivas planificadas en otros lugares (ganancias) </a:t>
            </a:r>
            <a:r>
              <a:rPr lang="es-PE" sz="2400" dirty="0" smtClean="0"/>
              <a:t>dentro del </a:t>
            </a:r>
            <a:r>
              <a:rPr lang="es-PE" sz="2400" dirty="0"/>
              <a:t>mismo tipo de </a:t>
            </a:r>
            <a:r>
              <a:rPr lang="es-PE" sz="2400" dirty="0" smtClean="0"/>
              <a:t>tierra.</a:t>
            </a:r>
          </a:p>
          <a:p>
            <a:pPr lvl="0"/>
            <a:r>
              <a:rPr lang="es-PE" sz="2400" dirty="0" smtClean="0"/>
              <a:t>La Convención desarrolló un marco conceptual NDT para ayudar a los países a </a:t>
            </a:r>
            <a:r>
              <a:rPr lang="es-PE" sz="2400" dirty="0" err="1" smtClean="0"/>
              <a:t>operacionalizar</a:t>
            </a:r>
            <a:r>
              <a:rPr lang="es-PE" sz="2400" dirty="0" smtClean="0"/>
              <a:t> el concepto. Los países lo adoptaron en la COP 13 en China.</a:t>
            </a:r>
          </a:p>
          <a:p>
            <a:r>
              <a:rPr lang="es-PE" sz="2400" dirty="0">
                <a:hlinkClick r:id="rId2"/>
              </a:rPr>
              <a:t>https://www.unccd.int/sites/default/files/documents/2017-08/LDN_CF_report_web-spanish.pdf</a:t>
            </a:r>
            <a:r>
              <a:rPr lang="es-PE" sz="2400" dirty="0"/>
              <a:t> </a:t>
            </a:r>
          </a:p>
          <a:p>
            <a:pPr lvl="0"/>
            <a:endParaRPr lang="es-PE" sz="2400" dirty="0" smtClean="0"/>
          </a:p>
          <a:p>
            <a:pPr lvl="0"/>
            <a:endParaRPr lang="es-PE" sz="2400" dirty="0" smtClean="0"/>
          </a:p>
          <a:p>
            <a:pPr marL="0" lvl="0" indent="0">
              <a:buNone/>
            </a:pPr>
            <a:endParaRPr lang="es-PE" sz="2200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795" y="889492"/>
            <a:ext cx="4408391" cy="51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286603"/>
            <a:ext cx="10485120" cy="1450757"/>
          </a:xfrm>
        </p:spPr>
        <p:txBody>
          <a:bodyPr>
            <a:noAutofit/>
          </a:bodyPr>
          <a:lstStyle/>
          <a:p>
            <a:r>
              <a:rPr lang="es-PE" sz="2800" b="1" u="sng" dirty="0"/>
              <a:t>Jerarquía de responsabilidad de acciones o respuestas NDT: </a:t>
            </a:r>
            <a:r>
              <a:rPr lang="es-PE" sz="2800" b="1" dirty="0"/>
              <a:t/>
            </a:r>
            <a:br>
              <a:rPr lang="es-PE" sz="2800" b="1" dirty="0"/>
            </a:br>
            <a:r>
              <a:rPr lang="es-PE" sz="2800" b="1" dirty="0"/>
              <a:t>Primera: evitar la degradación es la principal prioridad, </a:t>
            </a:r>
            <a:br>
              <a:rPr lang="es-PE" sz="2800" b="1" dirty="0"/>
            </a:br>
            <a:r>
              <a:rPr lang="es-PE" sz="2800" b="1" dirty="0"/>
              <a:t>Segunda: reducción de la degradación, si no es posible evitarla</a:t>
            </a:r>
            <a:br>
              <a:rPr lang="es-PE" sz="2800" b="1" dirty="0"/>
            </a:br>
            <a:r>
              <a:rPr lang="es-PE" sz="2800" b="1" dirty="0"/>
              <a:t>Tercera: revertir </a:t>
            </a:r>
            <a:r>
              <a:rPr lang="es-PE" sz="2800" b="1" dirty="0" smtClean="0"/>
              <a:t>la </a:t>
            </a:r>
            <a:r>
              <a:rPr lang="es-PE" sz="2800" b="1" dirty="0"/>
              <a:t>degradación pasada</a:t>
            </a:r>
            <a:r>
              <a:rPr lang="es-PE" sz="2800" b="1" dirty="0" smtClean="0"/>
              <a:t>.</a:t>
            </a:r>
            <a:endParaRPr lang="es-PE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24876" y="1686098"/>
            <a:ext cx="3040404" cy="3983182"/>
          </a:xfrm>
        </p:spPr>
        <p:txBody>
          <a:bodyPr>
            <a:noAutofit/>
          </a:bodyPr>
          <a:lstStyle/>
          <a:p>
            <a:pPr marL="201168" lvl="1" indent="0">
              <a:buNone/>
            </a:pPr>
            <a:endParaRPr lang="es-PE" sz="2000" b="1" dirty="0"/>
          </a:p>
          <a:p>
            <a:pPr marL="201168" lvl="1" indent="0">
              <a:buNone/>
            </a:pPr>
            <a:r>
              <a:rPr lang="es-PE" sz="2000" b="1" dirty="0" smtClean="0"/>
              <a:t>NDT </a:t>
            </a:r>
            <a:r>
              <a:rPr lang="es-PE" sz="2000" b="1" dirty="0"/>
              <a:t>plantea un cambio de paradigma en la planificación del uso de la tierra en los </a:t>
            </a:r>
            <a:r>
              <a:rPr lang="es-PE" sz="2000" b="1" dirty="0" smtClean="0"/>
              <a:t>países:</a:t>
            </a:r>
          </a:p>
          <a:p>
            <a:pPr marL="201168" lvl="1" indent="0">
              <a:buNone/>
            </a:pPr>
            <a:endParaRPr lang="es-PE" sz="2000" b="1" dirty="0" smtClean="0"/>
          </a:p>
          <a:p>
            <a:pPr lvl="1"/>
            <a:r>
              <a:rPr lang="es-PE" sz="2000" b="1" dirty="0" smtClean="0"/>
              <a:t>Anticipar un enfoque </a:t>
            </a:r>
            <a:r>
              <a:rPr lang="es-PE" sz="2000" b="1" dirty="0"/>
              <a:t>dual de medidas: </a:t>
            </a:r>
            <a:endParaRPr lang="es-PE" sz="2000" b="1" dirty="0" smtClean="0"/>
          </a:p>
          <a:p>
            <a:pPr lvl="2"/>
            <a:r>
              <a:rPr lang="es-PE" sz="2000" b="1" dirty="0" smtClean="0"/>
              <a:t>Evitar </a:t>
            </a:r>
            <a:r>
              <a:rPr lang="es-PE" sz="2000" b="1" dirty="0"/>
              <a:t>o reducir degradación de tierras </a:t>
            </a:r>
            <a:r>
              <a:rPr lang="es-PE" sz="2000" b="1" dirty="0" smtClean="0"/>
              <a:t>(conservación y manejo sostenible)</a:t>
            </a:r>
          </a:p>
          <a:p>
            <a:pPr lvl="2"/>
            <a:r>
              <a:rPr lang="es-PE" sz="2000" b="1" dirty="0" smtClean="0"/>
              <a:t>Revertir </a:t>
            </a:r>
            <a:r>
              <a:rPr lang="es-PE" sz="2000" b="1" dirty="0"/>
              <a:t>degradación de tierras ya degradadas. </a:t>
            </a:r>
          </a:p>
          <a:p>
            <a:pPr marL="201168" lvl="1" indent="0">
              <a:buNone/>
            </a:pPr>
            <a:endParaRPr lang="es-PE" sz="2000" b="1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5" y="1902831"/>
            <a:ext cx="8663920" cy="453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760" y="203620"/>
            <a:ext cx="10058400" cy="658529"/>
          </a:xfrm>
        </p:spPr>
        <p:txBody>
          <a:bodyPr>
            <a:normAutofit fontScale="90000"/>
          </a:bodyPr>
          <a:lstStyle/>
          <a:p>
            <a:r>
              <a:rPr lang="es-PE" sz="4400" b="1" dirty="0" smtClean="0"/>
              <a:t>Oportunidades NDT</a:t>
            </a:r>
            <a:endParaRPr lang="es-PE" sz="4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5760" y="1654629"/>
            <a:ext cx="10972800" cy="478971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PE" sz="2400" dirty="0" smtClean="0"/>
              <a:t>Se reconoce como un </a:t>
            </a:r>
            <a:r>
              <a:rPr lang="es-PE" sz="2400" b="1" dirty="0" smtClean="0"/>
              <a:t>“acelerador” </a:t>
            </a:r>
            <a:r>
              <a:rPr lang="es-PE" sz="2400" dirty="0" smtClean="0"/>
              <a:t>de los Objetivos de Desarrollo Sostenible, más allá de la meta 15.3: </a:t>
            </a:r>
            <a:r>
              <a:rPr lang="es-PE" sz="2400" dirty="0"/>
              <a:t>trabajar hacia la meta de NDT, se logran otros beneficios relacionados a los ODS: tenencia de la tierra, seguridad alimentaria, alivio de la pobreza, conservación de bosques y biodiversidad, etc</a:t>
            </a:r>
            <a:r>
              <a:rPr lang="es-PE" sz="24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s-PE" sz="1050" dirty="0"/>
          </a:p>
          <a:p>
            <a:pPr>
              <a:buFont typeface="Wingdings" panose="05000000000000000000" pitchFamily="2" charset="2"/>
              <a:buChar char="ü"/>
            </a:pPr>
            <a:r>
              <a:rPr lang="es-PE" sz="2400" dirty="0" smtClean="0"/>
              <a:t>Trabajar hacia la meta NDT ayuda a lograr coherencia entre políticas, acciones y compromisos nacionales, principalmente entre las Convenciones de Río (</a:t>
            </a:r>
            <a:r>
              <a:rPr lang="es-PE" sz="2400" dirty="0" err="1" smtClean="0"/>
              <a:t>NDCs</a:t>
            </a:r>
            <a:r>
              <a:rPr lang="es-PE" sz="2400" dirty="0" smtClean="0"/>
              <a:t>, metas Aichi, metas NDT) y fomenta la coordinación intersectorial. </a:t>
            </a:r>
          </a:p>
          <a:p>
            <a:pPr>
              <a:buFont typeface="Wingdings" panose="05000000000000000000" pitchFamily="2" charset="2"/>
              <a:buChar char="ü"/>
            </a:pPr>
            <a:endParaRPr lang="es-PE" sz="11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PE" sz="2400" dirty="0" smtClean="0"/>
              <a:t>Acceso a financiamiento: nuevo fondo privado LDN </a:t>
            </a:r>
            <a:r>
              <a:rPr lang="es-PE" sz="2400" dirty="0" err="1" smtClean="0"/>
              <a:t>Fund</a:t>
            </a:r>
            <a:r>
              <a:rPr lang="es-PE" sz="2400" dirty="0" smtClean="0"/>
              <a:t>, cooperación internacional</a:t>
            </a:r>
          </a:p>
          <a:p>
            <a:pPr>
              <a:buFont typeface="Wingdings" panose="05000000000000000000" pitchFamily="2" charset="2"/>
              <a:buChar char="ü"/>
            </a:pPr>
            <a:endParaRPr lang="es-PE" sz="1500" dirty="0"/>
          </a:p>
          <a:p>
            <a:pPr>
              <a:buFont typeface="Wingdings" panose="05000000000000000000" pitchFamily="2" charset="2"/>
              <a:buChar char="ü"/>
            </a:pPr>
            <a:r>
              <a:rPr lang="es-PE" sz="2400" dirty="0"/>
              <a:t>El compromiso con NDT presenta una oportunidad de </a:t>
            </a:r>
            <a:r>
              <a:rPr lang="es-PE" sz="2400" b="1" dirty="0"/>
              <a:t>optimizar la gestión sostenible del territorio en el país</a:t>
            </a:r>
            <a:r>
              <a:rPr lang="es-PE" sz="2400" dirty="0"/>
              <a:t> y contribuir con las metas ambientales al 2021 y 2030</a:t>
            </a:r>
            <a:r>
              <a:rPr lang="es-PE" sz="2400" dirty="0" smtClean="0"/>
              <a:t>.</a:t>
            </a:r>
            <a:endParaRPr lang="es-PE" sz="2400" dirty="0"/>
          </a:p>
        </p:txBody>
      </p:sp>
      <p:pic>
        <p:nvPicPr>
          <p:cNvPr id="4" name="Picture 2" descr="Resultado de imagen para objetivos de desarrollo sosten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96" y="325539"/>
            <a:ext cx="4710974" cy="7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58128"/>
          </a:xfrm>
        </p:spPr>
        <p:txBody>
          <a:bodyPr>
            <a:normAutofit fontScale="90000"/>
          </a:bodyPr>
          <a:lstStyle/>
          <a:p>
            <a:r>
              <a:rPr lang="es-PE" b="1" dirty="0" smtClean="0"/>
              <a:t>Establecimiento de metas NDT</a:t>
            </a:r>
            <a:endParaRPr lang="es-P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0560" y="1053737"/>
            <a:ext cx="11094722" cy="547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400" b="1" dirty="0" smtClean="0"/>
              <a:t>Objetivo global: </a:t>
            </a:r>
            <a:r>
              <a:rPr lang="es-PE" sz="2400" dirty="0"/>
              <a:t>A</a:t>
            </a:r>
            <a:r>
              <a:rPr lang="es-PE" sz="2400" dirty="0" smtClean="0"/>
              <a:t>lcanzar </a:t>
            </a:r>
            <a:r>
              <a:rPr lang="es-PE" sz="2400" dirty="0"/>
              <a:t>un mundo con degradación neutra de las tierras </a:t>
            </a:r>
            <a:r>
              <a:rPr lang="es-PE" sz="2400" dirty="0" smtClean="0"/>
              <a:t>(ODS).</a:t>
            </a:r>
          </a:p>
          <a:p>
            <a:endParaRPr lang="es-PE" sz="600" dirty="0" smtClean="0"/>
          </a:p>
          <a:p>
            <a:pPr marL="0" indent="0">
              <a:buNone/>
            </a:pPr>
            <a:r>
              <a:rPr lang="es-PE" sz="2400" b="1" dirty="0" smtClean="0"/>
              <a:t>Objetivo nacional o de los países: </a:t>
            </a:r>
            <a:r>
              <a:rPr lang="es-PE" sz="2400" dirty="0" smtClean="0"/>
              <a:t>Alcanzar </a:t>
            </a:r>
            <a:r>
              <a:rPr lang="es-PE" sz="2400" dirty="0"/>
              <a:t>la NDT a escala </a:t>
            </a:r>
            <a:r>
              <a:rPr lang="es-PE" sz="2400" dirty="0" smtClean="0"/>
              <a:t>nacional.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sz="2400" dirty="0" smtClean="0"/>
              <a:t>Países establecen metas voluntarias de acuerdo a su nivel de aspiración y teniendo </a:t>
            </a:r>
            <a:r>
              <a:rPr lang="es-PE" sz="2400" dirty="0"/>
              <a:t>en cuenta las circunstancias nacionales. </a:t>
            </a:r>
            <a:endParaRPr lang="es-PE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PE" sz="2400" dirty="0" smtClean="0"/>
              <a:t>Los </a:t>
            </a:r>
            <a:r>
              <a:rPr lang="es-PE" sz="2400" dirty="0"/>
              <a:t>gobiernos deciden el nivel de aspiración y cómo </a:t>
            </a:r>
            <a:r>
              <a:rPr lang="es-PE" sz="2400" dirty="0" smtClean="0"/>
              <a:t>NDT </a:t>
            </a:r>
            <a:r>
              <a:rPr lang="es-PE" sz="2400" dirty="0"/>
              <a:t>se </a:t>
            </a:r>
            <a:r>
              <a:rPr lang="es-PE" sz="2400" dirty="0" smtClean="0"/>
              <a:t>incorpora </a:t>
            </a:r>
            <a:r>
              <a:rPr lang="es-PE" sz="2400" dirty="0"/>
              <a:t>en el proceso de planificación, en las políticas y en las estrategias nacionales. </a:t>
            </a:r>
            <a:endParaRPr lang="es-PE" sz="2400" dirty="0" smtClean="0"/>
          </a:p>
          <a:p>
            <a:pPr marL="0" indent="0">
              <a:buNone/>
            </a:pPr>
            <a:endParaRPr lang="es-PE" sz="2400" dirty="0" smtClean="0"/>
          </a:p>
          <a:p>
            <a:pPr marL="0" indent="0">
              <a:buNone/>
            </a:pPr>
            <a:r>
              <a:rPr lang="es-PE" sz="2400" dirty="0" smtClean="0"/>
              <a:t>COP 12 de la CNULD (2015): Se inicia </a:t>
            </a:r>
            <a:r>
              <a:rPr lang="es-PE" sz="2400" dirty="0" smtClean="0"/>
              <a:t>apoyo a los países que de manera voluntaria decidieron establecer metas </a:t>
            </a:r>
            <a:r>
              <a:rPr lang="es-PE" sz="2400" dirty="0" smtClean="0"/>
              <a:t>NDT.</a:t>
            </a:r>
            <a:endParaRPr lang="es-PE" sz="2400" dirty="0" smtClean="0"/>
          </a:p>
          <a:p>
            <a:pPr marL="0" indent="0">
              <a:buNone/>
            </a:pPr>
            <a:r>
              <a:rPr lang="es-PE" sz="2400" dirty="0" smtClean="0"/>
              <a:t>Se crea el </a:t>
            </a:r>
            <a:r>
              <a:rPr lang="es-PE" sz="2400" b="1" dirty="0" smtClean="0"/>
              <a:t>PROGRAMA </a:t>
            </a:r>
            <a:r>
              <a:rPr lang="es-PE" sz="2400" b="1" dirty="0" smtClean="0"/>
              <a:t>DE METAS DE NDT </a:t>
            </a:r>
            <a:r>
              <a:rPr lang="es-PE" sz="2400" dirty="0" smtClean="0"/>
              <a:t>del Mecanismo Mundial de la UNCCD, iniciativa de múltiples socios.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4041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2" y="308943"/>
            <a:ext cx="5074689" cy="60657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7839" y="700829"/>
            <a:ext cx="5286103" cy="653923"/>
          </a:xfrm>
        </p:spPr>
        <p:txBody>
          <a:bodyPr>
            <a:noAutofit/>
          </a:bodyPr>
          <a:lstStyle/>
          <a:p>
            <a:r>
              <a:rPr lang="es-PE" sz="3600" b="1" dirty="0" smtClean="0">
                <a:solidFill>
                  <a:schemeClr val="accent2">
                    <a:lumMod val="75000"/>
                  </a:schemeClr>
                </a:solidFill>
              </a:rPr>
              <a:t>PROGRAMA DE METAS NDT (LDN TSP)</a:t>
            </a:r>
            <a:endParaRPr lang="es-PE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5132" y="1845734"/>
            <a:ext cx="6923314" cy="4528940"/>
          </a:xfrm>
        </p:spPr>
        <p:txBody>
          <a:bodyPr>
            <a:normAutofit/>
          </a:bodyPr>
          <a:lstStyle/>
          <a:p>
            <a:r>
              <a:rPr lang="es-PE" sz="2800" b="1" dirty="0" smtClean="0"/>
              <a:t>Perú solicitó su adhesión al programa en </a:t>
            </a:r>
            <a:r>
              <a:rPr lang="es-PE" sz="2800" b="1" dirty="0" smtClean="0"/>
              <a:t>2016.</a:t>
            </a:r>
            <a:endParaRPr lang="es-PE" sz="2800" b="1" dirty="0" smtClean="0"/>
          </a:p>
          <a:p>
            <a:r>
              <a:rPr lang="es-PE" sz="2800" b="1" dirty="0" smtClean="0"/>
              <a:t>Compromiso de establecimiento de metas NDT</a:t>
            </a:r>
          </a:p>
          <a:p>
            <a:endParaRPr lang="es-PE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s-PE" sz="2800" b="1" dirty="0" smtClean="0"/>
              <a:t> </a:t>
            </a:r>
            <a:r>
              <a:rPr lang="es-PE" sz="2800" b="1" dirty="0" smtClean="0"/>
              <a:t>119 </a:t>
            </a:r>
            <a:r>
              <a:rPr lang="es-PE" sz="2800" b="1" dirty="0" smtClean="0"/>
              <a:t>países comprometidos con establecer metas NDT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sz="2800" b="1" dirty="0"/>
              <a:t> </a:t>
            </a:r>
            <a:r>
              <a:rPr lang="es-PE" sz="2800" b="1" dirty="0" smtClean="0"/>
              <a:t>28 países de América Latina y el Caribe (todos los sudamericanos)</a:t>
            </a:r>
          </a:p>
          <a:p>
            <a:pPr>
              <a:buFont typeface="Arial" panose="020B0604020202020204" pitchFamily="34" charset="0"/>
              <a:buChar char="•"/>
            </a:pPr>
            <a:endParaRPr lang="es-PE" sz="2800" b="1" dirty="0"/>
          </a:p>
        </p:txBody>
      </p:sp>
      <p:pic>
        <p:nvPicPr>
          <p:cNvPr id="3074" name="Picture 2" descr="Resultado de imagen para global mechanism unc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94" y="802872"/>
            <a:ext cx="2583452" cy="104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" y="278675"/>
            <a:ext cx="1516171" cy="1239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9172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567</TotalTime>
  <Words>782</Words>
  <Application>Microsoft Office PowerPoint</Application>
  <PresentationFormat>Panorámica</PresentationFormat>
  <Paragraphs>68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Retrospección</vt:lpstr>
      <vt:lpstr>1_Tema de Office</vt:lpstr>
      <vt:lpstr>Presentación de PowerPoint</vt:lpstr>
      <vt:lpstr>Antecedentes NDT</vt:lpstr>
      <vt:lpstr>NDT en los Objetivos de Desarrollo Sostenible</vt:lpstr>
      <vt:lpstr>NDT y la Convención de Naciones Unidas para la Lucha contra la Desertificación (UNCCD)</vt:lpstr>
      <vt:lpstr>Definición de NDT </vt:lpstr>
      <vt:lpstr>Jerarquía de responsabilidad de acciones o respuestas NDT:  Primera: evitar la degradación es la principal prioridad,  Segunda: reducción de la degradación, si no es posible evitarla Tercera: revertir la degradación pasada.</vt:lpstr>
      <vt:lpstr>Oportunidades NDT</vt:lpstr>
      <vt:lpstr>Establecimiento de metas NDT</vt:lpstr>
      <vt:lpstr>PROGRAMA DE METAS NDT (LDN TSP)</vt:lpstr>
      <vt:lpstr>Programa NDT: 4 pilares para proceso de metas NDT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Neutralidad en la Degradación de la Tierra (NDT)</dc:title>
  <dc:creator>Marioldy</dc:creator>
  <cp:lastModifiedBy>Marioldy</cp:lastModifiedBy>
  <cp:revision>87</cp:revision>
  <dcterms:created xsi:type="dcterms:W3CDTF">2018-07-10T22:37:59Z</dcterms:created>
  <dcterms:modified xsi:type="dcterms:W3CDTF">2018-09-26T22:55:35Z</dcterms:modified>
</cp:coreProperties>
</file>