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73" r:id="rId3"/>
    <p:sldId id="314" r:id="rId4"/>
    <p:sldId id="280" r:id="rId5"/>
    <p:sldId id="295" r:id="rId6"/>
    <p:sldId id="315" r:id="rId7"/>
    <p:sldId id="282" r:id="rId8"/>
    <p:sldId id="283" r:id="rId9"/>
    <p:sldId id="296" r:id="rId10"/>
    <p:sldId id="297" r:id="rId11"/>
    <p:sldId id="298" r:id="rId12"/>
    <p:sldId id="316" r:id="rId13"/>
    <p:sldId id="299" r:id="rId14"/>
    <p:sldId id="300" r:id="rId15"/>
    <p:sldId id="317" r:id="rId16"/>
    <p:sldId id="320" r:id="rId17"/>
    <p:sldId id="318" r:id="rId18"/>
    <p:sldId id="321" r:id="rId19"/>
    <p:sldId id="322" r:id="rId20"/>
    <p:sldId id="323" r:id="rId21"/>
    <p:sldId id="324" r:id="rId22"/>
    <p:sldId id="325" r:id="rId23"/>
    <p:sldId id="326" r:id="rId24"/>
    <p:sldId id="327" r:id="rId25"/>
    <p:sldId id="311" r:id="rId26"/>
    <p:sldId id="328" r:id="rId27"/>
    <p:sldId id="277" r:id="rId28"/>
    <p:sldId id="313" r:id="rId29"/>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28F34"/>
    <a:srgbClr val="F07D00"/>
    <a:srgbClr val="E3B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5" autoAdjust="0"/>
    <p:restoredTop sz="95501" autoAdjust="0"/>
  </p:normalViewPr>
  <p:slideViewPr>
    <p:cSldViewPr snapToGrid="0">
      <p:cViewPr>
        <p:scale>
          <a:sx n="96" d="100"/>
          <a:sy n="96" d="100"/>
        </p:scale>
        <p:origin x="-294"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4073797-AEF5-4096-BF48-EFAC035AD0C9}" type="datetimeFigureOut">
              <a:rPr lang="es-PE" smtClean="0"/>
              <a:t>26/09/2018</a:t>
            </a:fld>
            <a:endParaRPr lang="es-PE"/>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1E7DB1A-0F64-4756-9958-CC97EADC3654}" type="slidenum">
              <a:rPr lang="es-PE" smtClean="0"/>
              <a:t>‹Nº›</a:t>
            </a:fld>
            <a:endParaRPr lang="es-PE"/>
          </a:p>
        </p:txBody>
      </p:sp>
    </p:spTree>
    <p:extLst>
      <p:ext uri="{BB962C8B-B14F-4D97-AF65-F5344CB8AC3E}">
        <p14:creationId xmlns:p14="http://schemas.microsoft.com/office/powerpoint/2010/main" val="283921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1B3E58A-41E5-4210-98DE-3B8FB62C973B}" type="datetimeFigureOut">
              <a:rPr lang="es-PE" smtClean="0"/>
              <a:t>26/09/2018</a:t>
            </a:fld>
            <a:endParaRPr lang="es-PE"/>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5 Marcador de pie de página"/>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398A791-05C0-40B7-A403-3350D3C920DF}" type="slidenum">
              <a:rPr lang="es-PE" smtClean="0"/>
              <a:t>‹Nº›</a:t>
            </a:fld>
            <a:endParaRPr lang="es-PE"/>
          </a:p>
        </p:txBody>
      </p:sp>
    </p:spTree>
    <p:extLst>
      <p:ext uri="{BB962C8B-B14F-4D97-AF65-F5344CB8AC3E}">
        <p14:creationId xmlns:p14="http://schemas.microsoft.com/office/powerpoint/2010/main" val="105948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C398A791-05C0-40B7-A403-3350D3C920DF}" type="slidenum">
              <a:rPr lang="es-PE" smtClean="0"/>
              <a:t>1</a:t>
            </a:fld>
            <a:endParaRPr lang="es-PE"/>
          </a:p>
        </p:txBody>
      </p:sp>
    </p:spTree>
    <p:extLst>
      <p:ext uri="{BB962C8B-B14F-4D97-AF65-F5344CB8AC3E}">
        <p14:creationId xmlns:p14="http://schemas.microsoft.com/office/powerpoint/2010/main" val="123725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13</a:t>
            </a:fld>
            <a:endParaRPr lang="es-PE"/>
          </a:p>
        </p:txBody>
      </p:sp>
    </p:spTree>
    <p:extLst>
      <p:ext uri="{BB962C8B-B14F-4D97-AF65-F5344CB8AC3E}">
        <p14:creationId xmlns:p14="http://schemas.microsoft.com/office/powerpoint/2010/main" val="2092948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14</a:t>
            </a:fld>
            <a:endParaRPr lang="es-PE"/>
          </a:p>
        </p:txBody>
      </p:sp>
    </p:spTree>
    <p:extLst>
      <p:ext uri="{BB962C8B-B14F-4D97-AF65-F5344CB8AC3E}">
        <p14:creationId xmlns:p14="http://schemas.microsoft.com/office/powerpoint/2010/main" val="130835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15</a:t>
            </a:fld>
            <a:endParaRPr lang="es-PE"/>
          </a:p>
        </p:txBody>
      </p:sp>
    </p:spTree>
    <p:extLst>
      <p:ext uri="{BB962C8B-B14F-4D97-AF65-F5344CB8AC3E}">
        <p14:creationId xmlns:p14="http://schemas.microsoft.com/office/powerpoint/2010/main" val="149338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16</a:t>
            </a:fld>
            <a:endParaRPr lang="es-PE"/>
          </a:p>
        </p:txBody>
      </p:sp>
    </p:spTree>
    <p:extLst>
      <p:ext uri="{BB962C8B-B14F-4D97-AF65-F5344CB8AC3E}">
        <p14:creationId xmlns:p14="http://schemas.microsoft.com/office/powerpoint/2010/main" val="2003804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17</a:t>
            </a:fld>
            <a:endParaRPr lang="es-PE"/>
          </a:p>
        </p:txBody>
      </p:sp>
    </p:spTree>
    <p:extLst>
      <p:ext uri="{BB962C8B-B14F-4D97-AF65-F5344CB8AC3E}">
        <p14:creationId xmlns:p14="http://schemas.microsoft.com/office/powerpoint/2010/main" val="2126692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18</a:t>
            </a:fld>
            <a:endParaRPr lang="es-PE"/>
          </a:p>
        </p:txBody>
      </p:sp>
    </p:spTree>
    <p:extLst>
      <p:ext uri="{BB962C8B-B14F-4D97-AF65-F5344CB8AC3E}">
        <p14:creationId xmlns:p14="http://schemas.microsoft.com/office/powerpoint/2010/main" val="171187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19</a:t>
            </a:fld>
            <a:endParaRPr lang="es-PE"/>
          </a:p>
        </p:txBody>
      </p:sp>
    </p:spTree>
    <p:extLst>
      <p:ext uri="{BB962C8B-B14F-4D97-AF65-F5344CB8AC3E}">
        <p14:creationId xmlns:p14="http://schemas.microsoft.com/office/powerpoint/2010/main" val="3858498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20</a:t>
            </a:fld>
            <a:endParaRPr lang="es-PE"/>
          </a:p>
        </p:txBody>
      </p:sp>
    </p:spTree>
    <p:extLst>
      <p:ext uri="{BB962C8B-B14F-4D97-AF65-F5344CB8AC3E}">
        <p14:creationId xmlns:p14="http://schemas.microsoft.com/office/powerpoint/2010/main" val="4201349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21</a:t>
            </a:fld>
            <a:endParaRPr lang="es-PE"/>
          </a:p>
        </p:txBody>
      </p:sp>
    </p:spTree>
    <p:extLst>
      <p:ext uri="{BB962C8B-B14F-4D97-AF65-F5344CB8AC3E}">
        <p14:creationId xmlns:p14="http://schemas.microsoft.com/office/powerpoint/2010/main" val="392095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22</a:t>
            </a:fld>
            <a:endParaRPr lang="es-PE"/>
          </a:p>
        </p:txBody>
      </p:sp>
    </p:spTree>
    <p:extLst>
      <p:ext uri="{BB962C8B-B14F-4D97-AF65-F5344CB8AC3E}">
        <p14:creationId xmlns:p14="http://schemas.microsoft.com/office/powerpoint/2010/main" val="280570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2</a:t>
            </a:fld>
            <a:endParaRPr lang="es-PE"/>
          </a:p>
        </p:txBody>
      </p:sp>
    </p:spTree>
    <p:extLst>
      <p:ext uri="{BB962C8B-B14F-4D97-AF65-F5344CB8AC3E}">
        <p14:creationId xmlns:p14="http://schemas.microsoft.com/office/powerpoint/2010/main" val="349493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23</a:t>
            </a:fld>
            <a:endParaRPr lang="es-PE"/>
          </a:p>
        </p:txBody>
      </p:sp>
    </p:spTree>
    <p:extLst>
      <p:ext uri="{BB962C8B-B14F-4D97-AF65-F5344CB8AC3E}">
        <p14:creationId xmlns:p14="http://schemas.microsoft.com/office/powerpoint/2010/main" val="1099408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24</a:t>
            </a:fld>
            <a:endParaRPr lang="es-PE"/>
          </a:p>
        </p:txBody>
      </p:sp>
    </p:spTree>
    <p:extLst>
      <p:ext uri="{BB962C8B-B14F-4D97-AF65-F5344CB8AC3E}">
        <p14:creationId xmlns:p14="http://schemas.microsoft.com/office/powerpoint/2010/main" val="2359197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25</a:t>
            </a:fld>
            <a:endParaRPr lang="es-PE"/>
          </a:p>
        </p:txBody>
      </p:sp>
    </p:spTree>
    <p:extLst>
      <p:ext uri="{BB962C8B-B14F-4D97-AF65-F5344CB8AC3E}">
        <p14:creationId xmlns:p14="http://schemas.microsoft.com/office/powerpoint/2010/main" val="2262206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26</a:t>
            </a:fld>
            <a:endParaRPr lang="es-PE"/>
          </a:p>
        </p:txBody>
      </p:sp>
    </p:spTree>
    <p:extLst>
      <p:ext uri="{BB962C8B-B14F-4D97-AF65-F5344CB8AC3E}">
        <p14:creationId xmlns:p14="http://schemas.microsoft.com/office/powerpoint/2010/main" val="2678401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28</a:t>
            </a:fld>
            <a:endParaRPr lang="es-PE"/>
          </a:p>
        </p:txBody>
      </p:sp>
    </p:spTree>
    <p:extLst>
      <p:ext uri="{BB962C8B-B14F-4D97-AF65-F5344CB8AC3E}">
        <p14:creationId xmlns:p14="http://schemas.microsoft.com/office/powerpoint/2010/main" val="235807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4</a:t>
            </a:fld>
            <a:endParaRPr lang="es-PE"/>
          </a:p>
        </p:txBody>
      </p:sp>
    </p:spTree>
    <p:extLst>
      <p:ext uri="{BB962C8B-B14F-4D97-AF65-F5344CB8AC3E}">
        <p14:creationId xmlns:p14="http://schemas.microsoft.com/office/powerpoint/2010/main" val="399850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5</a:t>
            </a:fld>
            <a:endParaRPr lang="es-PE"/>
          </a:p>
        </p:txBody>
      </p:sp>
    </p:spTree>
    <p:extLst>
      <p:ext uri="{BB962C8B-B14F-4D97-AF65-F5344CB8AC3E}">
        <p14:creationId xmlns:p14="http://schemas.microsoft.com/office/powerpoint/2010/main" val="385794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7</a:t>
            </a:fld>
            <a:endParaRPr lang="es-PE"/>
          </a:p>
        </p:txBody>
      </p:sp>
    </p:spTree>
    <p:extLst>
      <p:ext uri="{BB962C8B-B14F-4D97-AF65-F5344CB8AC3E}">
        <p14:creationId xmlns:p14="http://schemas.microsoft.com/office/powerpoint/2010/main" val="131616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8</a:t>
            </a:fld>
            <a:endParaRPr lang="es-PE"/>
          </a:p>
        </p:txBody>
      </p:sp>
    </p:spTree>
    <p:extLst>
      <p:ext uri="{BB962C8B-B14F-4D97-AF65-F5344CB8AC3E}">
        <p14:creationId xmlns:p14="http://schemas.microsoft.com/office/powerpoint/2010/main" val="81247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9</a:t>
            </a:fld>
            <a:endParaRPr lang="es-PE"/>
          </a:p>
        </p:txBody>
      </p:sp>
    </p:spTree>
    <p:extLst>
      <p:ext uri="{BB962C8B-B14F-4D97-AF65-F5344CB8AC3E}">
        <p14:creationId xmlns:p14="http://schemas.microsoft.com/office/powerpoint/2010/main" val="240643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10</a:t>
            </a:fld>
            <a:endParaRPr lang="es-PE"/>
          </a:p>
        </p:txBody>
      </p:sp>
    </p:spTree>
    <p:extLst>
      <p:ext uri="{BB962C8B-B14F-4D97-AF65-F5344CB8AC3E}">
        <p14:creationId xmlns:p14="http://schemas.microsoft.com/office/powerpoint/2010/main" val="179502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a:t>Meter los meses en los recuadros</a:t>
            </a:r>
          </a:p>
        </p:txBody>
      </p:sp>
      <p:sp>
        <p:nvSpPr>
          <p:cNvPr id="4" name="3 Marcador de número de diapositiva"/>
          <p:cNvSpPr>
            <a:spLocks noGrp="1"/>
          </p:cNvSpPr>
          <p:nvPr>
            <p:ph type="sldNum" sz="quarter" idx="10"/>
          </p:nvPr>
        </p:nvSpPr>
        <p:spPr/>
        <p:txBody>
          <a:bodyPr/>
          <a:lstStyle/>
          <a:p>
            <a:fld id="{C398A791-05C0-40B7-A403-3350D3C920DF}" type="slidenum">
              <a:rPr lang="es-PE" smtClean="0"/>
              <a:t>11</a:t>
            </a:fld>
            <a:endParaRPr lang="es-PE"/>
          </a:p>
        </p:txBody>
      </p:sp>
    </p:spTree>
    <p:extLst>
      <p:ext uri="{BB962C8B-B14F-4D97-AF65-F5344CB8AC3E}">
        <p14:creationId xmlns:p14="http://schemas.microsoft.com/office/powerpoint/2010/main" val="113589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36EACB94-2B57-4AC3-BE0F-307190469AE9}" type="datetimeFigureOut">
              <a:rPr lang="es-PE" smtClean="0"/>
              <a:t>26/09/2018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406242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6EACB94-2B57-4AC3-BE0F-307190469AE9}" type="datetimeFigureOut">
              <a:rPr lang="es-PE" smtClean="0"/>
              <a:t>26/09/2018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44956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6EACB94-2B57-4AC3-BE0F-307190469AE9}" type="datetimeFigureOut">
              <a:rPr lang="es-PE" smtClean="0"/>
              <a:t>26/09/2018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138848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6EACB94-2B57-4AC3-BE0F-307190469AE9}" type="datetimeFigureOut">
              <a:rPr lang="es-PE" smtClean="0"/>
              <a:t>26/09/2018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370517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6EACB94-2B57-4AC3-BE0F-307190469AE9}" type="datetimeFigureOut">
              <a:rPr lang="es-PE" smtClean="0"/>
              <a:t>26/09/2018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417127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36EACB94-2B57-4AC3-BE0F-307190469AE9}" type="datetimeFigureOut">
              <a:rPr lang="es-PE" smtClean="0"/>
              <a:t>26/09/2018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132056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36EACB94-2B57-4AC3-BE0F-307190469AE9}" type="datetimeFigureOut">
              <a:rPr lang="es-PE" smtClean="0"/>
              <a:t>26/09/2018</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128967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36EACB94-2B57-4AC3-BE0F-307190469AE9}" type="datetimeFigureOut">
              <a:rPr lang="es-PE" smtClean="0"/>
              <a:t>26/09/2018</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202810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6EACB94-2B57-4AC3-BE0F-307190469AE9}" type="datetimeFigureOut">
              <a:rPr lang="es-PE" smtClean="0"/>
              <a:t>26/09/2018</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63563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6EACB94-2B57-4AC3-BE0F-307190469AE9}" type="datetimeFigureOut">
              <a:rPr lang="es-PE" smtClean="0"/>
              <a:t>26/09/2018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228521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6EACB94-2B57-4AC3-BE0F-307190469AE9}" type="datetimeFigureOut">
              <a:rPr lang="es-PE" smtClean="0"/>
              <a:t>26/09/2018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13A7D0B-FC54-46DD-84F7-E6E92F30FB88}" type="slidenum">
              <a:rPr lang="es-PE" smtClean="0"/>
              <a:t>‹Nº›</a:t>
            </a:fld>
            <a:endParaRPr lang="es-PE"/>
          </a:p>
        </p:txBody>
      </p:sp>
    </p:spTree>
    <p:extLst>
      <p:ext uri="{BB962C8B-B14F-4D97-AF65-F5344CB8AC3E}">
        <p14:creationId xmlns:p14="http://schemas.microsoft.com/office/powerpoint/2010/main" val="346291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ACB94-2B57-4AC3-BE0F-307190469AE9}" type="datetimeFigureOut">
              <a:rPr lang="es-PE" smtClean="0"/>
              <a:t>26/09/2018</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A7D0B-FC54-46DD-84F7-E6E92F30FB88}" type="slidenum">
              <a:rPr lang="es-PE" smtClean="0"/>
              <a:t>‹Nº›</a:t>
            </a:fld>
            <a:endParaRPr lang="es-PE"/>
          </a:p>
        </p:txBody>
      </p:sp>
    </p:spTree>
    <p:extLst>
      <p:ext uri="{BB962C8B-B14F-4D97-AF65-F5344CB8AC3E}">
        <p14:creationId xmlns:p14="http://schemas.microsoft.com/office/powerpoint/2010/main" val="1054414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svg"/><Relationship Id="rId3" Type="http://schemas.openxmlformats.org/officeDocument/2006/relationships/image" Target="../media/image5.jpeg"/><Relationship Id="rId7" Type="http://schemas.openxmlformats.org/officeDocument/2006/relationships/image" Target="../media/image13.svg"/><Relationship Id="rId12" Type="http://schemas.openxmlformats.org/officeDocument/2006/relationships/image" Target="../media/image14.png"/><Relationship Id="rId17" Type="http://schemas.openxmlformats.org/officeDocument/2006/relationships/image" Target="../media/image23.svg"/><Relationship Id="rId2" Type="http://schemas.openxmlformats.org/officeDocument/2006/relationships/notesSlide" Target="../notesSlides/notesSlide5.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Rectángulo"/>
          <p:cNvSpPr>
            <a:spLocks noChangeArrowheads="1"/>
          </p:cNvSpPr>
          <p:nvPr/>
        </p:nvSpPr>
        <p:spPr bwMode="auto">
          <a:xfrm>
            <a:off x="158151" y="2700366"/>
            <a:ext cx="11869947" cy="1938992"/>
          </a:xfrm>
          <a:prstGeom prst="rect">
            <a:avLst/>
          </a:prstGeom>
          <a:solidFill>
            <a:srgbClr val="F28F34"/>
          </a:solidFill>
          <a:ln>
            <a:noFill/>
          </a:ln>
          <a:extLst/>
        </p:spPr>
        <p:txBody>
          <a:bodyPr wrap="square">
            <a:spAutoFit/>
          </a:bodyPr>
          <a:lstStyle/>
          <a:p>
            <a:pPr algn="ctr">
              <a:spcBef>
                <a:spcPct val="50000"/>
              </a:spcBef>
            </a:pPr>
            <a:r>
              <a:rPr lang="es-PE" sz="4000" b="1" dirty="0" smtClean="0">
                <a:solidFill>
                  <a:schemeClr val="bg1"/>
                </a:solidFill>
                <a:cs typeface="Calibri" pitchFamily="34" charset="0"/>
              </a:rPr>
              <a:t>Propuesta de metas </a:t>
            </a:r>
            <a:r>
              <a:rPr lang="es-PE" sz="4000" b="1" dirty="0">
                <a:solidFill>
                  <a:schemeClr val="bg1"/>
                </a:solidFill>
                <a:cs typeface="Calibri" pitchFamily="34" charset="0"/>
              </a:rPr>
              <a:t>voluntarias nacionales </a:t>
            </a:r>
            <a:br>
              <a:rPr lang="es-PE" sz="4000" b="1" dirty="0">
                <a:solidFill>
                  <a:schemeClr val="bg1"/>
                </a:solidFill>
                <a:cs typeface="Calibri" pitchFamily="34" charset="0"/>
              </a:rPr>
            </a:br>
            <a:r>
              <a:rPr lang="es-PE" sz="4000" b="1" dirty="0">
                <a:solidFill>
                  <a:schemeClr val="bg1"/>
                </a:solidFill>
                <a:cs typeface="Calibri" pitchFamily="34" charset="0"/>
              </a:rPr>
              <a:t>de Neutralidad en la Degradación de la </a:t>
            </a:r>
            <a:r>
              <a:rPr lang="es-PE" sz="4000" b="1" dirty="0" smtClean="0">
                <a:solidFill>
                  <a:schemeClr val="bg1"/>
                </a:solidFill>
                <a:cs typeface="Calibri" pitchFamily="34" charset="0"/>
              </a:rPr>
              <a:t>Tierra y medidas asociadas</a:t>
            </a:r>
            <a:endParaRPr lang="es-PE" sz="4000" b="1" dirty="0">
              <a:solidFill>
                <a:schemeClr val="bg1"/>
              </a:solidFill>
              <a:cs typeface="Calibri" pitchFamily="34"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981" y="365534"/>
            <a:ext cx="2856570" cy="646558"/>
          </a:xfrm>
          <a:prstGeom prst="rect">
            <a:avLst/>
          </a:prstGeom>
        </p:spPr>
      </p:pic>
      <p:sp>
        <p:nvSpPr>
          <p:cNvPr id="9" name="8 CuadroTexto"/>
          <p:cNvSpPr txBox="1"/>
          <p:nvPr/>
        </p:nvSpPr>
        <p:spPr>
          <a:xfrm>
            <a:off x="359117" y="5713788"/>
            <a:ext cx="6749253" cy="1200329"/>
          </a:xfrm>
          <a:prstGeom prst="rect">
            <a:avLst/>
          </a:prstGeom>
          <a:noFill/>
        </p:spPr>
        <p:txBody>
          <a:bodyPr wrap="square" rtlCol="0">
            <a:spAutoFit/>
          </a:bodyPr>
          <a:lstStyle/>
          <a:p>
            <a:r>
              <a:rPr lang="es-ES" b="1" dirty="0">
                <a:solidFill>
                  <a:schemeClr val="bg1">
                    <a:lumMod val="50000"/>
                  </a:schemeClr>
                </a:solidFill>
                <a:cs typeface="Calibri" pitchFamily="34" charset="0"/>
              </a:rPr>
              <a:t>José Carranza</a:t>
            </a:r>
          </a:p>
          <a:p>
            <a:r>
              <a:rPr lang="es-PE" dirty="0">
                <a:solidFill>
                  <a:schemeClr val="bg1">
                    <a:lumMod val="50000"/>
                  </a:schemeClr>
                </a:solidFill>
                <a:cs typeface="Calibri" pitchFamily="34" charset="0"/>
              </a:rPr>
              <a:t>Especialista de la Dirección </a:t>
            </a:r>
            <a:r>
              <a:rPr lang="es-PE" dirty="0" smtClean="0">
                <a:solidFill>
                  <a:schemeClr val="bg1">
                    <a:lumMod val="50000"/>
                  </a:schemeClr>
                </a:solidFill>
                <a:cs typeface="Calibri" pitchFamily="34" charset="0"/>
              </a:rPr>
              <a:t>General de </a:t>
            </a:r>
            <a:r>
              <a:rPr lang="es-PE" dirty="0">
                <a:solidFill>
                  <a:schemeClr val="bg1">
                    <a:lumMod val="50000"/>
                  </a:schemeClr>
                </a:solidFill>
                <a:cs typeface="Calibri" pitchFamily="34" charset="0"/>
              </a:rPr>
              <a:t>Cambio Climático y Desertificación</a:t>
            </a:r>
          </a:p>
          <a:p>
            <a:endParaRPr lang="es-ES" dirty="0">
              <a:solidFill>
                <a:schemeClr val="bg1">
                  <a:lumMod val="50000"/>
                </a:schemeClr>
              </a:solidFill>
              <a:cs typeface="Calibri" pitchFamily="34" charset="0"/>
            </a:endParaRPr>
          </a:p>
        </p:txBody>
      </p:sp>
      <p:sp>
        <p:nvSpPr>
          <p:cNvPr id="12" name="Rectángulo 11">
            <a:extLst>
              <a:ext uri="{FF2B5EF4-FFF2-40B4-BE49-F238E27FC236}">
                <a16:creationId xmlns:a16="http://schemas.microsoft.com/office/drawing/2014/main" xmlns="" id="{4085A3C1-7AAD-4B14-A0AD-25D3C656AD26}"/>
              </a:ext>
            </a:extLst>
          </p:cNvPr>
          <p:cNvSpPr/>
          <p:nvPr/>
        </p:nvSpPr>
        <p:spPr>
          <a:xfrm>
            <a:off x="163902" y="163902"/>
            <a:ext cx="11869947" cy="6601648"/>
          </a:xfrm>
          <a:prstGeom prst="rect">
            <a:avLst/>
          </a:prstGeom>
          <a:noFill/>
          <a:ln w="38100">
            <a:solidFill>
              <a:srgbClr val="F28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BD0624A-DA16-4AE6-A9A6-C371A66A4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4831" y="4789094"/>
            <a:ext cx="1908052" cy="1905004"/>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32" y="251596"/>
            <a:ext cx="4223768" cy="845362"/>
          </a:xfrm>
          <a:prstGeom prst="rect">
            <a:avLst/>
          </a:prstGeom>
        </p:spPr>
      </p:pic>
    </p:spTree>
    <p:extLst>
      <p:ext uri="{BB962C8B-B14F-4D97-AF65-F5344CB8AC3E}">
        <p14:creationId xmlns:p14="http://schemas.microsoft.com/office/powerpoint/2010/main" val="118246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371568702"/>
              </p:ext>
            </p:extLst>
          </p:nvPr>
        </p:nvGraphicFramePr>
        <p:xfrm>
          <a:off x="417443" y="1354615"/>
          <a:ext cx="11461048" cy="4461956"/>
        </p:xfrm>
        <a:graphic>
          <a:graphicData uri="http://schemas.openxmlformats.org/drawingml/2006/table">
            <a:tbl>
              <a:tblPr firstRow="1" bandRow="1">
                <a:tableStyleId>{93296810-A885-4BE3-A3E7-6D5BEEA58F35}</a:tableStyleId>
              </a:tblPr>
              <a:tblGrid>
                <a:gridCol w="735705">
                  <a:extLst>
                    <a:ext uri="{9D8B030D-6E8A-4147-A177-3AD203B41FA5}">
                      <a16:colId xmlns:a16="http://schemas.microsoft.com/office/drawing/2014/main" xmlns="" val="2473007411"/>
                    </a:ext>
                  </a:extLst>
                </a:gridCol>
                <a:gridCol w="10725343">
                  <a:extLst>
                    <a:ext uri="{9D8B030D-6E8A-4147-A177-3AD203B41FA5}">
                      <a16:colId xmlns:a16="http://schemas.microsoft.com/office/drawing/2014/main" xmlns="" val="3466195252"/>
                    </a:ext>
                  </a:extLst>
                </a:gridCol>
              </a:tblGrid>
              <a:tr h="426803">
                <a:tc>
                  <a:txBody>
                    <a:bodyPr/>
                    <a:lstStyle/>
                    <a:p>
                      <a:pPr algn="ctr"/>
                      <a:r>
                        <a:rPr lang="es-PE" sz="2000" dirty="0"/>
                        <a:t>N°</a:t>
                      </a:r>
                    </a:p>
                  </a:txBody>
                  <a:tcPr anchor="ctr"/>
                </a:tc>
                <a:tc>
                  <a:txBody>
                    <a:bodyPr/>
                    <a:lstStyle/>
                    <a:p>
                      <a:pPr algn="just"/>
                      <a:r>
                        <a:rPr lang="es-PE" sz="2000" dirty="0" smtClean="0"/>
                        <a:t>Descripción de la sub-meta</a:t>
                      </a:r>
                      <a:endParaRPr lang="es-PE" sz="2000" dirty="0"/>
                    </a:p>
                  </a:txBody>
                  <a:tcPr/>
                </a:tc>
                <a:extLst>
                  <a:ext uri="{0D108BD9-81ED-4DB2-BD59-A6C34878D82A}">
                    <a16:rowId xmlns:a16="http://schemas.microsoft.com/office/drawing/2014/main" xmlns="" val="1975909941"/>
                  </a:ext>
                </a:extLst>
              </a:tr>
              <a:tr h="750117">
                <a:tc>
                  <a:txBody>
                    <a:bodyPr/>
                    <a:lstStyle/>
                    <a:p>
                      <a:pPr algn="ctr"/>
                      <a:r>
                        <a:rPr lang="es-PE" sz="2000" dirty="0"/>
                        <a:t>5</a:t>
                      </a:r>
                    </a:p>
                  </a:txBody>
                  <a:tcPr anchor="ctr"/>
                </a:tc>
                <a:tc>
                  <a:txBody>
                    <a:bodyPr/>
                    <a:lstStyle/>
                    <a:p>
                      <a:pPr algn="just"/>
                      <a:r>
                        <a:rPr lang="es-PE" sz="2000" kern="1200" dirty="0">
                          <a:solidFill>
                            <a:schemeClr val="dk1"/>
                          </a:solidFill>
                          <a:effectLst/>
                          <a:latin typeface="+mn-lt"/>
                          <a:ea typeface="+mn-ea"/>
                          <a:cs typeface="+mn-cs"/>
                        </a:rPr>
                        <a:t>Al 2030, recuperación del 7.5% de las tierras desertificadas, degradadas y afectadas por la sequía, con una recuperación anual de por lo menos el 0.5% de las tierras afectadas por desertificación.</a:t>
                      </a:r>
                    </a:p>
                  </a:txBody>
                  <a:tcPr/>
                </a:tc>
                <a:extLst>
                  <a:ext uri="{0D108BD9-81ED-4DB2-BD59-A6C34878D82A}">
                    <a16:rowId xmlns:a16="http://schemas.microsoft.com/office/drawing/2014/main" xmlns="" val="2843014532"/>
                  </a:ext>
                </a:extLst>
              </a:tr>
              <a:tr h="755113">
                <a:tc>
                  <a:txBody>
                    <a:bodyPr/>
                    <a:lstStyle/>
                    <a:p>
                      <a:pPr algn="ctr"/>
                      <a:r>
                        <a:rPr lang="es-PE" sz="2000" dirty="0"/>
                        <a:t>6</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se reduce el cambio de uso del suelo y se optimizan las prácticas de uso del suelo y silvicultura para la reducción del 30% de emisiones de gases de efecto invernadero (GEI) del Perú.</a:t>
                      </a:r>
                    </a:p>
                  </a:txBody>
                  <a:tcPr/>
                </a:tc>
                <a:extLst>
                  <a:ext uri="{0D108BD9-81ED-4DB2-BD59-A6C34878D82A}">
                    <a16:rowId xmlns:a16="http://schemas.microsoft.com/office/drawing/2014/main" xmlns="" val="691568772"/>
                  </a:ext>
                </a:extLst>
              </a:tr>
              <a:tr h="688128">
                <a:tc>
                  <a:txBody>
                    <a:bodyPr/>
                    <a:lstStyle/>
                    <a:p>
                      <a:pPr algn="ctr"/>
                      <a:r>
                        <a:rPr lang="es-PE" sz="2000" dirty="0"/>
                        <a:t>7</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se optimizan las prácticas agropecuarias para la reducción del 30% de emisiones de gases de efecto invernadero (GEI) del Perú.</a:t>
                      </a:r>
                    </a:p>
                  </a:txBody>
                  <a:tcPr/>
                </a:tc>
                <a:extLst>
                  <a:ext uri="{0D108BD9-81ED-4DB2-BD59-A6C34878D82A}">
                    <a16:rowId xmlns:a16="http://schemas.microsoft.com/office/drawing/2014/main" xmlns="" val="594130982"/>
                  </a:ext>
                </a:extLst>
              </a:tr>
              <a:tr h="426803">
                <a:tc>
                  <a:txBody>
                    <a:bodyPr/>
                    <a:lstStyle/>
                    <a:p>
                      <a:pPr algn="ctr"/>
                      <a:r>
                        <a:rPr lang="es-PE" sz="2000" dirty="0"/>
                        <a:t>8</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9 410 hectáreas de suelos agrarios son acondicionados con prácticas de manejo y conservación de suelos que mejoran su capacidad productiva.</a:t>
                      </a:r>
                    </a:p>
                  </a:txBody>
                  <a:tcPr/>
                </a:tc>
                <a:extLst>
                  <a:ext uri="{0D108BD9-81ED-4DB2-BD59-A6C34878D82A}">
                    <a16:rowId xmlns:a16="http://schemas.microsoft.com/office/drawing/2014/main" xmlns="" val="4112475915"/>
                  </a:ext>
                </a:extLst>
              </a:tr>
              <a:tr h="426803">
                <a:tc>
                  <a:txBody>
                    <a:bodyPr/>
                    <a:lstStyle/>
                    <a:p>
                      <a:pPr algn="ctr"/>
                      <a:r>
                        <a:rPr lang="es-PE" sz="2000" dirty="0"/>
                        <a:t>9</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el 3.5% de los suelos agrarios de uso intensivo son recuperados para procesos productivos resilientes.</a:t>
                      </a:r>
                    </a:p>
                  </a:txBody>
                  <a:tcPr/>
                </a:tc>
                <a:extLst>
                  <a:ext uri="{0D108BD9-81ED-4DB2-BD59-A6C34878D82A}">
                    <a16:rowId xmlns:a16="http://schemas.microsoft.com/office/drawing/2014/main" xmlns="" val="3698397244"/>
                  </a:ext>
                </a:extLst>
              </a:tr>
              <a:tr h="426803">
                <a:tc>
                  <a:txBody>
                    <a:bodyPr/>
                    <a:lstStyle/>
                    <a:p>
                      <a:pPr algn="ctr"/>
                      <a:r>
                        <a:rPr lang="es-PE" sz="2000" dirty="0"/>
                        <a:t>10</a:t>
                      </a:r>
                    </a:p>
                  </a:txBody>
                  <a:tcPr anchor="ctr"/>
                </a:tc>
                <a:tc>
                  <a:txBody>
                    <a:bodyPr/>
                    <a:lstStyle/>
                    <a:p>
                      <a:pPr algn="just"/>
                      <a:r>
                        <a:rPr lang="es-PE" sz="2000" kern="1200" dirty="0">
                          <a:solidFill>
                            <a:schemeClr val="dk1"/>
                          </a:solidFill>
                          <a:effectLst/>
                          <a:latin typeface="+mn-lt"/>
                          <a:ea typeface="+mn-ea"/>
                          <a:cs typeface="+mn-cs"/>
                        </a:rPr>
                        <a:t>Al 2030, el 39% de los productores agrarios disponen e implementan buenas prácticas agropecuarias.</a:t>
                      </a:r>
                    </a:p>
                  </a:txBody>
                  <a:tcPr/>
                </a:tc>
                <a:extLst>
                  <a:ext uri="{0D108BD9-81ED-4DB2-BD59-A6C34878D82A}">
                    <a16:rowId xmlns:a16="http://schemas.microsoft.com/office/drawing/2014/main" xmlns="" val="1726569397"/>
                  </a:ext>
                </a:extLst>
              </a:tr>
            </a:tbl>
          </a:graphicData>
        </a:graphic>
      </p:graphicFrame>
      <p:sp>
        <p:nvSpPr>
          <p:cNvPr id="10" name="Marcador de contenido 6"/>
          <p:cNvSpPr txBox="1">
            <a:spLocks/>
          </p:cNvSpPr>
          <p:nvPr/>
        </p:nvSpPr>
        <p:spPr bwMode="auto">
          <a:xfrm>
            <a:off x="343864" y="836322"/>
            <a:ext cx="7676919" cy="41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PE" sz="2000" dirty="0">
                <a:solidFill>
                  <a:sysClr val="windowText" lastClr="000000"/>
                </a:solidFill>
              </a:rPr>
              <a:t>Sub-metas vinculadas a metas ya existentes (5-15)</a:t>
            </a:r>
            <a:endParaRPr kumimoji="0" lang="es-PE" sz="2000" b="0" i="0" u="none" strike="noStrike" kern="1200" cap="none" spc="0" normalizeH="0" baseline="0" noProof="0" dirty="0">
              <a:ln>
                <a:noFill/>
              </a:ln>
              <a:solidFill>
                <a:sysClr val="windowText" lastClr="000000"/>
              </a:solidFill>
              <a:effectLst/>
              <a:uLnTx/>
              <a:uFillTx/>
              <a:latin typeface="Calibri"/>
            </a:endParaRPr>
          </a:p>
        </p:txBody>
      </p:sp>
      <p:sp>
        <p:nvSpPr>
          <p:cNvPr id="12" name="Título 5">
            <a:extLst>
              <a:ext uri="{FF2B5EF4-FFF2-40B4-BE49-F238E27FC236}">
                <a16:creationId xmlns:a16="http://schemas.microsoft.com/office/drawing/2014/main" xmlns="" id="{21F198EE-2DB3-4297-8EA2-AC6971ADE6B3}"/>
              </a:ext>
            </a:extLst>
          </p:cNvPr>
          <p:cNvSpPr txBox="1">
            <a:spLocks/>
          </p:cNvSpPr>
          <p:nvPr/>
        </p:nvSpPr>
        <p:spPr bwMode="auto">
          <a:xfrm>
            <a:off x="533646" y="319862"/>
            <a:ext cx="1009269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lgn="l">
              <a:defRPr/>
            </a:pPr>
            <a:r>
              <a:rPr lang="es-PE" altLang="es-PE" sz="4000" b="1" dirty="0">
                <a:solidFill>
                  <a:schemeClr val="bg1">
                    <a:lumMod val="50000"/>
                  </a:schemeClr>
                </a:solidFill>
                <a:latin typeface="Calibri"/>
              </a:rPr>
              <a:t>Sub-metas NDT</a:t>
            </a:r>
          </a:p>
        </p:txBody>
      </p:sp>
    </p:spTree>
    <p:extLst>
      <p:ext uri="{BB962C8B-B14F-4D97-AF65-F5344CB8AC3E}">
        <p14:creationId xmlns:p14="http://schemas.microsoft.com/office/powerpoint/2010/main" val="259457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562407513"/>
              </p:ext>
            </p:extLst>
          </p:nvPr>
        </p:nvGraphicFramePr>
        <p:xfrm>
          <a:off x="437322" y="1712419"/>
          <a:ext cx="11441169" cy="3986076"/>
        </p:xfrm>
        <a:graphic>
          <a:graphicData uri="http://schemas.openxmlformats.org/drawingml/2006/table">
            <a:tbl>
              <a:tblPr firstRow="1" bandRow="1">
                <a:tableStyleId>{93296810-A885-4BE3-A3E7-6D5BEEA58F35}</a:tableStyleId>
              </a:tblPr>
              <a:tblGrid>
                <a:gridCol w="734429">
                  <a:extLst>
                    <a:ext uri="{9D8B030D-6E8A-4147-A177-3AD203B41FA5}">
                      <a16:colId xmlns:a16="http://schemas.microsoft.com/office/drawing/2014/main" xmlns="" val="2473007411"/>
                    </a:ext>
                  </a:extLst>
                </a:gridCol>
                <a:gridCol w="10706740">
                  <a:extLst>
                    <a:ext uri="{9D8B030D-6E8A-4147-A177-3AD203B41FA5}">
                      <a16:colId xmlns:a16="http://schemas.microsoft.com/office/drawing/2014/main" xmlns="" val="3466195252"/>
                    </a:ext>
                  </a:extLst>
                </a:gridCol>
              </a:tblGrid>
              <a:tr h="426803">
                <a:tc>
                  <a:txBody>
                    <a:bodyPr/>
                    <a:lstStyle/>
                    <a:p>
                      <a:pPr algn="ctr"/>
                      <a:r>
                        <a:rPr lang="es-PE" sz="2000" dirty="0"/>
                        <a:t>N°</a:t>
                      </a:r>
                    </a:p>
                  </a:txBody>
                  <a:tcPr anchor="ctr"/>
                </a:tc>
                <a:tc>
                  <a:txBody>
                    <a:bodyPr/>
                    <a:lstStyle/>
                    <a:p>
                      <a:r>
                        <a:rPr lang="es-PE" sz="2000" dirty="0" smtClean="0"/>
                        <a:t>Descripción de la sub-meta</a:t>
                      </a:r>
                      <a:endParaRPr lang="es-PE" sz="2000" dirty="0"/>
                    </a:p>
                  </a:txBody>
                  <a:tcPr/>
                </a:tc>
                <a:extLst>
                  <a:ext uri="{0D108BD9-81ED-4DB2-BD59-A6C34878D82A}">
                    <a16:rowId xmlns:a16="http://schemas.microsoft.com/office/drawing/2014/main" xmlns="" val="1975909941"/>
                  </a:ext>
                </a:extLst>
              </a:tr>
              <a:tr h="755113">
                <a:tc>
                  <a:txBody>
                    <a:bodyPr/>
                    <a:lstStyle/>
                    <a:p>
                      <a:pPr algn="ctr"/>
                      <a:r>
                        <a:rPr lang="es-PE" sz="2000" dirty="0"/>
                        <a:t>11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productores realizan una gestión adecuada de la alimentación de las crianzas en 7’036 885 hectáreas de pastos manejados e instalados en zonas vulnerables al cambio climático.</a:t>
                      </a:r>
                    </a:p>
                  </a:txBody>
                  <a:tcPr/>
                </a:tc>
                <a:extLst>
                  <a:ext uri="{0D108BD9-81ED-4DB2-BD59-A6C34878D82A}">
                    <a16:rowId xmlns:a16="http://schemas.microsoft.com/office/drawing/2014/main" xmlns="" val="691568772"/>
                  </a:ext>
                </a:extLst>
              </a:tr>
              <a:tr h="688128">
                <a:tc>
                  <a:txBody>
                    <a:bodyPr/>
                    <a:lstStyle/>
                    <a:p>
                      <a:pPr algn="ctr"/>
                      <a:r>
                        <a:rPr lang="es-PE" sz="2000" dirty="0"/>
                        <a:t>12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el 8% de los ecosistemas del territorio son gestionados para garantizar la provisión de bienes y servicios.</a:t>
                      </a:r>
                    </a:p>
                  </a:txBody>
                  <a:tcPr/>
                </a:tc>
                <a:extLst>
                  <a:ext uri="{0D108BD9-81ED-4DB2-BD59-A6C34878D82A}">
                    <a16:rowId xmlns:a16="http://schemas.microsoft.com/office/drawing/2014/main" xmlns="" val="594130982"/>
                  </a:ext>
                </a:extLst>
              </a:tr>
              <a:tr h="426803">
                <a:tc>
                  <a:txBody>
                    <a:bodyPr/>
                    <a:lstStyle/>
                    <a:p>
                      <a:pPr algn="ctr"/>
                      <a:r>
                        <a:rPr lang="es-PE" sz="2000" dirty="0"/>
                        <a:t>13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productores forestales implementan acciones de manejo integrado de plagas y enfermedades en bosques naturales y plantaciones forestales.</a:t>
                      </a:r>
                    </a:p>
                  </a:txBody>
                  <a:tcPr/>
                </a:tc>
                <a:extLst>
                  <a:ext uri="{0D108BD9-81ED-4DB2-BD59-A6C34878D82A}">
                    <a16:rowId xmlns:a16="http://schemas.microsoft.com/office/drawing/2014/main" xmlns="" val="4112475915"/>
                  </a:ext>
                </a:extLst>
              </a:tr>
              <a:tr h="426803">
                <a:tc>
                  <a:txBody>
                    <a:bodyPr/>
                    <a:lstStyle/>
                    <a:p>
                      <a:pPr algn="ctr"/>
                      <a:r>
                        <a:rPr lang="es-PE" sz="2000" dirty="0"/>
                        <a:t>14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instituciones del Gobierno implementan acciones oportunas para gestionar los riesgos ante incendios forestales</a:t>
                      </a:r>
                    </a:p>
                  </a:txBody>
                  <a:tcPr/>
                </a:tc>
                <a:extLst>
                  <a:ext uri="{0D108BD9-81ED-4DB2-BD59-A6C34878D82A}">
                    <a16:rowId xmlns:a16="http://schemas.microsoft.com/office/drawing/2014/main" xmlns="" val="3698397244"/>
                  </a:ext>
                </a:extLst>
              </a:tr>
              <a:tr h="426803">
                <a:tc>
                  <a:txBody>
                    <a:bodyPr/>
                    <a:lstStyle/>
                    <a:p>
                      <a:pPr algn="ctr"/>
                      <a:r>
                        <a:rPr lang="es-PE" sz="2000" dirty="0"/>
                        <a:t>15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instituciones del Gobierno cuentan con un sistema de prevención, supervisión y fiscalización de las actividades desarrolladas en los bosques, implementado al 100%.</a:t>
                      </a:r>
                    </a:p>
                  </a:txBody>
                  <a:tcPr/>
                </a:tc>
                <a:extLst>
                  <a:ext uri="{0D108BD9-81ED-4DB2-BD59-A6C34878D82A}">
                    <a16:rowId xmlns:a16="http://schemas.microsoft.com/office/drawing/2014/main" xmlns="" val="1177078379"/>
                  </a:ext>
                </a:extLst>
              </a:tr>
            </a:tbl>
          </a:graphicData>
        </a:graphic>
      </p:graphicFrame>
      <p:sp>
        <p:nvSpPr>
          <p:cNvPr id="10" name="Marcador de contenido 6"/>
          <p:cNvSpPr txBox="1">
            <a:spLocks/>
          </p:cNvSpPr>
          <p:nvPr/>
        </p:nvSpPr>
        <p:spPr bwMode="auto">
          <a:xfrm>
            <a:off x="378375" y="944706"/>
            <a:ext cx="7676919" cy="66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PE" sz="2000" dirty="0">
                <a:solidFill>
                  <a:sysClr val="windowText" lastClr="000000"/>
                </a:solidFill>
              </a:rPr>
              <a:t>Sub-metas vinculadas a metas ya existentes (5-15)</a:t>
            </a:r>
            <a:endParaRPr kumimoji="0" lang="es-PE" sz="2000" b="0" i="0" u="none" strike="noStrike" kern="1200" cap="none" spc="0" normalizeH="0" baseline="0" noProof="0" dirty="0">
              <a:ln>
                <a:noFill/>
              </a:ln>
              <a:solidFill>
                <a:sysClr val="windowText" lastClr="000000"/>
              </a:solidFill>
              <a:effectLst/>
              <a:uLnTx/>
              <a:uFillTx/>
              <a:latin typeface="Calibri"/>
            </a:endParaRPr>
          </a:p>
        </p:txBody>
      </p:sp>
      <p:sp>
        <p:nvSpPr>
          <p:cNvPr id="12" name="Título 5">
            <a:extLst>
              <a:ext uri="{FF2B5EF4-FFF2-40B4-BE49-F238E27FC236}">
                <a16:creationId xmlns:a16="http://schemas.microsoft.com/office/drawing/2014/main" xmlns="" id="{DC2CDE02-A7D0-4DF9-8D4C-DB820887A351}"/>
              </a:ext>
            </a:extLst>
          </p:cNvPr>
          <p:cNvSpPr txBox="1">
            <a:spLocks/>
          </p:cNvSpPr>
          <p:nvPr/>
        </p:nvSpPr>
        <p:spPr bwMode="auto">
          <a:xfrm>
            <a:off x="533646" y="319862"/>
            <a:ext cx="1009269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lgn="l">
              <a:defRPr/>
            </a:pPr>
            <a:r>
              <a:rPr lang="es-PE" altLang="es-PE" sz="4000" b="1" dirty="0">
                <a:solidFill>
                  <a:schemeClr val="bg1">
                    <a:lumMod val="50000"/>
                  </a:schemeClr>
                </a:solidFill>
                <a:latin typeface="Calibri"/>
              </a:rPr>
              <a:t>Sub-metas NDT</a:t>
            </a:r>
          </a:p>
        </p:txBody>
      </p:sp>
    </p:spTree>
    <p:extLst>
      <p:ext uri="{BB962C8B-B14F-4D97-AF65-F5344CB8AC3E}">
        <p14:creationId xmlns:p14="http://schemas.microsoft.com/office/powerpoint/2010/main" val="386700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981" y="365534"/>
            <a:ext cx="2856570" cy="646558"/>
          </a:xfrm>
          <a:prstGeom prst="rect">
            <a:avLst/>
          </a:prstGeom>
        </p:spPr>
      </p:pic>
      <p:sp>
        <p:nvSpPr>
          <p:cNvPr id="12" name="Rectángulo 11">
            <a:extLst>
              <a:ext uri="{FF2B5EF4-FFF2-40B4-BE49-F238E27FC236}">
                <a16:creationId xmlns:a16="http://schemas.microsoft.com/office/drawing/2014/main" xmlns="" id="{4085A3C1-7AAD-4B14-A0AD-25D3C656AD26}"/>
              </a:ext>
            </a:extLst>
          </p:cNvPr>
          <p:cNvSpPr/>
          <p:nvPr/>
        </p:nvSpPr>
        <p:spPr>
          <a:xfrm>
            <a:off x="163902" y="163902"/>
            <a:ext cx="11869947" cy="6601648"/>
          </a:xfrm>
          <a:prstGeom prst="rect">
            <a:avLst/>
          </a:prstGeom>
          <a:noFill/>
          <a:ln w="38100">
            <a:solidFill>
              <a:srgbClr val="F28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Imagen 10">
            <a:extLst>
              <a:ext uri="{FF2B5EF4-FFF2-40B4-BE49-F238E27FC236}">
                <a16:creationId xmlns:a16="http://schemas.microsoft.com/office/drawing/2014/main" xmlns="" id="{8BD0624A-DA16-4AE6-A9A6-C371A66A4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1704" y="5141342"/>
            <a:ext cx="1528593" cy="1526151"/>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32" y="251596"/>
            <a:ext cx="4223768" cy="845362"/>
          </a:xfrm>
          <a:prstGeom prst="rect">
            <a:avLst/>
          </a:prstGeom>
        </p:spPr>
      </p:pic>
      <p:sp>
        <p:nvSpPr>
          <p:cNvPr id="8" name="6 CuadroTexto">
            <a:extLst>
              <a:ext uri="{FF2B5EF4-FFF2-40B4-BE49-F238E27FC236}">
                <a16:creationId xmlns:a16="http://schemas.microsoft.com/office/drawing/2014/main" xmlns="" id="{BED5E7DF-E061-4C45-B118-46878DE744F7}"/>
              </a:ext>
            </a:extLst>
          </p:cNvPr>
          <p:cNvSpPr txBox="1"/>
          <p:nvPr/>
        </p:nvSpPr>
        <p:spPr>
          <a:xfrm>
            <a:off x="0" y="3018638"/>
            <a:ext cx="12192000" cy="630942"/>
          </a:xfrm>
          <a:prstGeom prst="rect">
            <a:avLst/>
          </a:prstGeom>
          <a:noFill/>
        </p:spPr>
        <p:txBody>
          <a:bodyPr wrap="square" rtlCol="0">
            <a:spAutoFit/>
          </a:bodyPr>
          <a:lstStyle/>
          <a:p>
            <a:pPr algn="ctr"/>
            <a:r>
              <a:rPr lang="es-PE" sz="3500" b="1" dirty="0">
                <a:solidFill>
                  <a:schemeClr val="bg1">
                    <a:lumMod val="50000"/>
                  </a:schemeClr>
                </a:solidFill>
              </a:rPr>
              <a:t>PROPUESTA DE MEDIDAS PARA NDT.</a:t>
            </a:r>
          </a:p>
        </p:txBody>
      </p:sp>
    </p:spTree>
    <p:extLst>
      <p:ext uri="{BB962C8B-B14F-4D97-AF65-F5344CB8AC3E}">
        <p14:creationId xmlns:p14="http://schemas.microsoft.com/office/powerpoint/2010/main" val="150911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552617" y="387625"/>
            <a:ext cx="11146971" cy="104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lgn="l">
              <a:defRPr/>
            </a:pPr>
            <a:r>
              <a:rPr lang="es-PE" altLang="es-PE" sz="2000" b="1" dirty="0">
                <a:solidFill>
                  <a:schemeClr val="accent6">
                    <a:lumMod val="75000"/>
                  </a:schemeClr>
                </a:solidFill>
                <a:latin typeface="Calibri"/>
              </a:rPr>
              <a:t>Medidas para la meta 1: </a:t>
            </a:r>
            <a:r>
              <a:rPr lang="es-PE" sz="2000" b="1" dirty="0">
                <a:solidFill>
                  <a:schemeClr val="accent6">
                    <a:lumMod val="75000"/>
                  </a:schemeClr>
                </a:solidFill>
                <a:latin typeface="Calibri"/>
              </a:rPr>
              <a:t>Al 2020, se ha aprobado una ley de ordenamiento territorial que incorpora el enfoque NDT y favorece la consolidación de la institucionalidad y los instrumentos existentes para la planificación del uso de la tierra en el Perú.</a:t>
            </a:r>
            <a:endParaRPr lang="es-PE" altLang="es-PE" sz="2000" b="1" dirty="0">
              <a:solidFill>
                <a:schemeClr val="accent6">
                  <a:lumMod val="75000"/>
                </a:schemeClr>
              </a:solidFill>
              <a:latin typeface="Calibri"/>
            </a:endParaRPr>
          </a:p>
        </p:txBody>
      </p:sp>
      <p:cxnSp>
        <p:nvCxnSpPr>
          <p:cNvPr id="5" name="Conector recto 4">
            <a:extLst>
              <a:ext uri="{FF2B5EF4-FFF2-40B4-BE49-F238E27FC236}">
                <a16:creationId xmlns:a16="http://schemas.microsoft.com/office/drawing/2014/main" xmlns="" id="{D7554D46-2323-4901-B805-1A22017D03FD}"/>
              </a:ext>
            </a:extLst>
          </p:cNvPr>
          <p:cNvCxnSpPr/>
          <p:nvPr/>
        </p:nvCxnSpPr>
        <p:spPr>
          <a:xfrm>
            <a:off x="6096000" y="1863309"/>
            <a:ext cx="0" cy="410617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xmlns="" id="{F44870B8-D172-45CF-951A-9C42BD69E43C}"/>
              </a:ext>
            </a:extLst>
          </p:cNvPr>
          <p:cNvSpPr/>
          <p:nvPr/>
        </p:nvSpPr>
        <p:spPr>
          <a:xfrm>
            <a:off x="1063924" y="2256759"/>
            <a:ext cx="4767531" cy="3147849"/>
          </a:xfrm>
          <a:prstGeom prst="rect">
            <a:avLst/>
          </a:prstGeom>
        </p:spPr>
        <p:txBody>
          <a:bodyPr wrap="square">
            <a:spAutoFit/>
          </a:bodyPr>
          <a:lstStyle/>
          <a:p>
            <a:pPr algn="just">
              <a:lnSpc>
                <a:spcPct val="107000"/>
              </a:lnSpc>
              <a:spcAft>
                <a:spcPts val="800"/>
              </a:spcAft>
            </a:pPr>
            <a:r>
              <a:rPr lang="es-PE" sz="1500" b="1" u="sng" dirty="0">
                <a:ea typeface="Calibri" panose="020F0502020204030204" pitchFamily="34" charset="0"/>
                <a:cs typeface="Times New Roman" panose="02020603050405020304" pitchFamily="18" charset="0"/>
              </a:rPr>
              <a:t>Medidas ya adoptadas:</a:t>
            </a:r>
            <a:endParaRPr lang="es-PE" sz="1500" b="1"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ES" sz="1500" dirty="0" smtClean="0">
                <a:ea typeface="Calibri" panose="020F0502020204030204" pitchFamily="34" charset="0"/>
                <a:cs typeface="Times New Roman" panose="02020603050405020304" pitchFamily="18" charset="0"/>
              </a:rPr>
              <a:t>1.1: </a:t>
            </a:r>
            <a:r>
              <a:rPr lang="es-ES" sz="1500" dirty="0">
                <a:ea typeface="Calibri" panose="020F0502020204030204" pitchFamily="34" charset="0"/>
                <a:cs typeface="Times New Roman" panose="02020603050405020304" pitchFamily="18" charset="0"/>
              </a:rPr>
              <a:t>Reactivación del Comité Técnico Consultivo de Ordenamiento Territorial.</a:t>
            </a:r>
            <a:endParaRPr lang="es-PE" sz="15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ES" sz="1500" dirty="0" smtClean="0">
                <a:ea typeface="Calibri" panose="020F0502020204030204" pitchFamily="34" charset="0"/>
                <a:cs typeface="Times New Roman" panose="02020603050405020304" pitchFamily="18" charset="0"/>
              </a:rPr>
              <a:t>1.2: </a:t>
            </a:r>
            <a:r>
              <a:rPr lang="es-ES" sz="1500" dirty="0">
                <a:ea typeface="Calibri" panose="020F0502020204030204" pitchFamily="34" charset="0"/>
                <a:cs typeface="Times New Roman" panose="02020603050405020304" pitchFamily="18" charset="0"/>
              </a:rPr>
              <a:t>Continuación de procesos de ordenamiento territorial ambiental en marcha, principalmente la Zonificación Ecológica-Económica a cargo de los Gobiernos Subnacionales, para lograr Planes de Ordenamiento Territorial. </a:t>
            </a:r>
            <a:endParaRPr lang="es-PE" sz="15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ES" sz="1500" dirty="0" smtClean="0">
                <a:ea typeface="Calibri" panose="020F0502020204030204" pitchFamily="34" charset="0"/>
                <a:cs typeface="Times New Roman" panose="02020603050405020304" pitchFamily="18" charset="0"/>
              </a:rPr>
              <a:t>1.3: </a:t>
            </a:r>
            <a:r>
              <a:rPr lang="es-ES" sz="1500" dirty="0">
                <a:ea typeface="Calibri" panose="020F0502020204030204" pitchFamily="34" charset="0"/>
                <a:cs typeface="Times New Roman" panose="02020603050405020304" pitchFamily="18" charset="0"/>
              </a:rPr>
              <a:t>Elaboración o adecuación de proyecto de Ley de Ordenamiento Territorial.</a:t>
            </a:r>
            <a:endParaRPr lang="es-PE" sz="15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ES" sz="1500" dirty="0" smtClean="0">
                <a:ea typeface="Calibri" panose="020F0502020204030204" pitchFamily="34" charset="0"/>
                <a:cs typeface="Times New Roman" panose="02020603050405020304" pitchFamily="18" charset="0"/>
              </a:rPr>
              <a:t>1.4: </a:t>
            </a:r>
            <a:r>
              <a:rPr lang="es-ES" sz="1500" dirty="0">
                <a:ea typeface="Calibri" panose="020F0502020204030204" pitchFamily="34" charset="0"/>
                <a:cs typeface="Times New Roman" panose="02020603050405020304" pitchFamily="18" charset="0"/>
              </a:rPr>
              <a:t>Aprobación e implementación de la Ley de Ordenamiento Territorial.</a:t>
            </a:r>
            <a:endParaRPr lang="es-PE" sz="1500" dirty="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xmlns="" id="{9CB1C76C-075A-4441-87BD-F1A3B006867A}"/>
              </a:ext>
            </a:extLst>
          </p:cNvPr>
          <p:cNvSpPr/>
          <p:nvPr/>
        </p:nvSpPr>
        <p:spPr>
          <a:xfrm>
            <a:off x="6380664" y="2261143"/>
            <a:ext cx="4764653" cy="1983053"/>
          </a:xfrm>
          <a:prstGeom prst="rect">
            <a:avLst/>
          </a:prstGeom>
        </p:spPr>
        <p:txBody>
          <a:bodyPr wrap="square">
            <a:spAutoFit/>
          </a:bodyPr>
          <a:lstStyle/>
          <a:p>
            <a:pPr algn="just">
              <a:lnSpc>
                <a:spcPct val="107000"/>
              </a:lnSpc>
              <a:spcAft>
                <a:spcPts val="800"/>
              </a:spcAft>
            </a:pPr>
            <a:r>
              <a:rPr lang="es-PE" sz="1500" b="1" u="sng" dirty="0">
                <a:ea typeface="Calibri" panose="020F0502020204030204" pitchFamily="34" charset="0"/>
                <a:cs typeface="Times New Roman" panose="02020603050405020304" pitchFamily="18" charset="0"/>
              </a:rPr>
              <a:t>Medidas propuestas:</a:t>
            </a:r>
            <a:endParaRPr lang="es-PE" sz="1500" b="1"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ES" sz="1500" dirty="0" smtClean="0">
                <a:ea typeface="Calibri" panose="020F0502020204030204" pitchFamily="34" charset="0"/>
                <a:cs typeface="Times New Roman" panose="02020603050405020304" pitchFamily="18" charset="0"/>
              </a:rPr>
              <a:t>1.5: </a:t>
            </a:r>
            <a:r>
              <a:rPr lang="es-ES" sz="1500" dirty="0">
                <a:ea typeface="Calibri" panose="020F0502020204030204" pitchFamily="34" charset="0"/>
                <a:cs typeface="Times New Roman" panose="02020603050405020304" pitchFamily="18" charset="0"/>
              </a:rPr>
              <a:t>Incorporación del enfoque NDT en el proyecto de Ley de Ordenamiento Territorial.</a:t>
            </a:r>
            <a:endParaRPr lang="es-PE" sz="15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ES" sz="1500" dirty="0" smtClean="0">
                <a:ea typeface="Calibri" panose="020F0502020204030204" pitchFamily="34" charset="0"/>
                <a:cs typeface="Times New Roman" panose="02020603050405020304" pitchFamily="18" charset="0"/>
              </a:rPr>
              <a:t>1.6: </a:t>
            </a:r>
            <a:r>
              <a:rPr lang="es-ES" sz="1500" dirty="0">
                <a:ea typeface="Calibri" panose="020F0502020204030204" pitchFamily="34" charset="0"/>
                <a:cs typeface="Times New Roman" panose="02020603050405020304" pitchFamily="18" charset="0"/>
              </a:rPr>
              <a:t>Actualización de lineamientos de ordenamiento territorial, incluyendo la incorporación del enfoque NDT como uno de los principios orientadores. </a:t>
            </a:r>
            <a:endParaRPr lang="es-PE" sz="1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6091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33948" y="539152"/>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lgn="just">
              <a:defRPr/>
            </a:pPr>
            <a:r>
              <a:rPr lang="es-PE" altLang="es-PE" sz="2000" b="1" dirty="0">
                <a:solidFill>
                  <a:schemeClr val="accent6">
                    <a:lumMod val="75000"/>
                  </a:schemeClr>
                </a:solidFill>
                <a:latin typeface="Calibri"/>
              </a:rPr>
              <a:t>Medidas para la meta 2: </a:t>
            </a:r>
            <a:r>
              <a:rPr lang="es-PE" sz="2000" b="1" dirty="0">
                <a:solidFill>
                  <a:schemeClr val="accent6">
                    <a:lumMod val="75000"/>
                  </a:schemeClr>
                </a:solidFill>
                <a:latin typeface="Calibri"/>
              </a:rPr>
              <a:t>Al 2020, el monitoreo y evaluación de la degradación de la tierra alineado al indicador 15.3.1 de los ODS se encuentra operativo y articulado a otros esfuerzos nacionales y subnacionales de monitoreo de los ecosistemas terrestres</a:t>
            </a:r>
            <a:endParaRPr lang="es-PE" altLang="es-PE" sz="2000" b="1" dirty="0">
              <a:solidFill>
                <a:schemeClr val="accent6">
                  <a:lumMod val="75000"/>
                </a:schemeClr>
              </a:solidFill>
              <a:latin typeface="Calibri"/>
            </a:endParaRPr>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1785675"/>
            <a:ext cx="0" cy="4520238"/>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1721924"/>
            <a:ext cx="4767531" cy="4382803"/>
          </a:xfrm>
          <a:prstGeom prst="rect">
            <a:avLst/>
          </a:prstGeom>
        </p:spPr>
        <p:txBody>
          <a:bodyPr wrap="square">
            <a:spAutoFit/>
          </a:bodyPr>
          <a:lstStyle/>
          <a:p>
            <a:pPr algn="just">
              <a:lnSpc>
                <a:spcPct val="107000"/>
              </a:lnSpc>
              <a:spcAft>
                <a:spcPts val="800"/>
              </a:spcAft>
            </a:pPr>
            <a:r>
              <a:rPr lang="es-PE" sz="1500" b="1" u="sng" dirty="0">
                <a:ea typeface="Calibri" panose="020F0502020204030204" pitchFamily="34" charset="0"/>
                <a:cs typeface="Times New Roman" panose="02020603050405020304" pitchFamily="18" charset="0"/>
              </a:rPr>
              <a:t>Medidas propuestas:</a:t>
            </a:r>
            <a:endParaRPr lang="es-PE" sz="1500" b="1"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PE" sz="1500" dirty="0" smtClean="0">
                <a:ea typeface="Calibri" panose="020F0502020204030204" pitchFamily="34" charset="0"/>
                <a:cs typeface="Times New Roman" panose="02020603050405020304" pitchFamily="18" charset="0"/>
              </a:rPr>
              <a:t>2.1: </a:t>
            </a:r>
            <a:r>
              <a:rPr lang="es-PE" sz="1500" dirty="0">
                <a:ea typeface="Calibri" panose="020F0502020204030204" pitchFamily="34" charset="0"/>
                <a:cs typeface="Times New Roman" panose="02020603050405020304" pitchFamily="18" charset="0"/>
              </a:rPr>
              <a:t>Incorporación de entidades generadoras de información oficial sobre degradación de la tierra </a:t>
            </a:r>
            <a:r>
              <a:rPr lang="es-ES" sz="1500" dirty="0">
                <a:ea typeface="Calibri" panose="020F0502020204030204" pitchFamily="34" charset="0"/>
                <a:cs typeface="Times New Roman" panose="02020603050405020304" pitchFamily="18" charset="0"/>
              </a:rPr>
              <a:t>en el grupo de trabajo NDT de la Comisión Nacional de Lucha contra la Desertificación (CONALDES): Dirección General de Ordenamiento Territorial Ambiental, Dirección General de Diversidad Biológica, Servicio Nacional Forestal y de Fauna Silvestre (SERFOR), Servicio Nacional de Áreas Naturales Protegidas (SERNANP), Programa Nacional de Conservación de Bosques para la Mitigación del Cambio Climático (PNCBMCC) y sus proyectos de apoyo.</a:t>
            </a:r>
            <a:endParaRPr lang="es-PE" sz="15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ES" sz="1500" dirty="0" smtClean="0">
                <a:ea typeface="Calibri" panose="020F0502020204030204" pitchFamily="34" charset="0"/>
                <a:cs typeface="Times New Roman" panose="02020603050405020304" pitchFamily="18" charset="0"/>
              </a:rPr>
              <a:t>2.2: </a:t>
            </a:r>
            <a:r>
              <a:rPr lang="es-PE" sz="1500" dirty="0">
                <a:ea typeface="Calibri" panose="020F0502020204030204" pitchFamily="34" charset="0"/>
                <a:cs typeface="Times New Roman" panose="02020603050405020304" pitchFamily="18" charset="0"/>
              </a:rPr>
              <a:t>Organización para operacionalizar el</a:t>
            </a:r>
            <a:r>
              <a:rPr lang="es-ES" sz="1500" dirty="0">
                <a:ea typeface="Calibri" panose="020F0502020204030204" pitchFamily="34" charset="0"/>
                <a:cs typeface="Times New Roman" panose="02020603050405020304" pitchFamily="18" charset="0"/>
              </a:rPr>
              <a:t> monitoreo y evaluación de la degradación de la tierra y NDT, </a:t>
            </a:r>
            <a:r>
              <a:rPr lang="es-ES" sz="1500" dirty="0" smtClean="0">
                <a:ea typeface="Calibri" panose="020F0502020204030204" pitchFamily="34" charset="0"/>
                <a:cs typeface="Times New Roman" panose="02020603050405020304" pitchFamily="18" charset="0"/>
              </a:rPr>
              <a:t>alineado </a:t>
            </a:r>
            <a:r>
              <a:rPr lang="es-ES" sz="1500" dirty="0">
                <a:ea typeface="Calibri" panose="020F0502020204030204" pitchFamily="34" charset="0"/>
                <a:cs typeface="Times New Roman" panose="02020603050405020304" pitchFamily="18" charset="0"/>
              </a:rPr>
              <a:t>al monitoreo y evaluación de los ODS y de las </a:t>
            </a:r>
            <a:r>
              <a:rPr lang="es-ES" sz="1500" dirty="0" err="1">
                <a:ea typeface="Calibri" panose="020F0502020204030204" pitchFamily="34" charset="0"/>
                <a:cs typeface="Times New Roman" panose="02020603050405020304" pitchFamily="18" charset="0"/>
              </a:rPr>
              <a:t>NDC’s</a:t>
            </a:r>
            <a:r>
              <a:rPr lang="es-ES" sz="1500" dirty="0">
                <a:ea typeface="Calibri" panose="020F0502020204030204" pitchFamily="34" charset="0"/>
                <a:cs typeface="Times New Roman" panose="02020603050405020304" pitchFamily="18" charset="0"/>
              </a:rPr>
              <a:t>, y lograr su formalización a través de instrumento normativo.</a:t>
            </a:r>
            <a:endParaRPr lang="es-PE" sz="1500" dirty="0">
              <a:ea typeface="Calibri" panose="020F0502020204030204" pitchFamily="34" charset="0"/>
              <a:cs typeface="Times New Roman" panose="02020603050405020304" pitchFamily="18" charset="0"/>
            </a:endParaRPr>
          </a:p>
        </p:txBody>
      </p:sp>
      <p:sp>
        <p:nvSpPr>
          <p:cNvPr id="16" name="Rectángulo 15">
            <a:extLst>
              <a:ext uri="{FF2B5EF4-FFF2-40B4-BE49-F238E27FC236}">
                <a16:creationId xmlns:a16="http://schemas.microsoft.com/office/drawing/2014/main" xmlns="" id="{7AA3A495-650A-47FA-8FFB-24D61A157790}"/>
              </a:ext>
            </a:extLst>
          </p:cNvPr>
          <p:cNvSpPr/>
          <p:nvPr/>
        </p:nvSpPr>
        <p:spPr>
          <a:xfrm>
            <a:off x="6489926" y="1721924"/>
            <a:ext cx="4767531" cy="4629794"/>
          </a:xfrm>
          <a:prstGeom prst="rect">
            <a:avLst/>
          </a:prstGeom>
        </p:spPr>
        <p:txBody>
          <a:bodyPr wrap="square">
            <a:spAutoFit/>
          </a:bodyPr>
          <a:lstStyle/>
          <a:p>
            <a:pPr algn="just">
              <a:lnSpc>
                <a:spcPct val="107000"/>
              </a:lnSpc>
              <a:spcAft>
                <a:spcPts val="800"/>
              </a:spcAft>
            </a:pPr>
            <a:r>
              <a:rPr lang="es-PE" sz="1500" b="1" u="sng" dirty="0">
                <a:ea typeface="Calibri" panose="020F0502020204030204" pitchFamily="34" charset="0"/>
                <a:cs typeface="Times New Roman" panose="02020603050405020304" pitchFamily="18" charset="0"/>
              </a:rPr>
              <a:t>Medidas propuestas:</a:t>
            </a:r>
            <a:endParaRPr lang="es-PE" sz="1500" b="1"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ES" sz="1500" dirty="0" smtClean="0">
                <a:ea typeface="Calibri" panose="020F0502020204030204" pitchFamily="34" charset="0"/>
                <a:cs typeface="Times New Roman" panose="02020603050405020304" pitchFamily="18" charset="0"/>
              </a:rPr>
              <a:t>2.3: </a:t>
            </a:r>
            <a:r>
              <a:rPr lang="es-ES" sz="1500" dirty="0">
                <a:ea typeface="Calibri" panose="020F0502020204030204" pitchFamily="34" charset="0"/>
                <a:cs typeface="Times New Roman" panose="02020603050405020304" pitchFamily="18" charset="0"/>
              </a:rPr>
              <a:t>Inclusión de información sobre el monitoreo y evaluación de la degradación de la tierra en la Plataforma de Información Territorial Ambiental de MINAM (</a:t>
            </a:r>
            <a:r>
              <a:rPr lang="es-ES" sz="1500" dirty="0" err="1">
                <a:ea typeface="Calibri" panose="020F0502020204030204" pitchFamily="34" charset="0"/>
                <a:cs typeface="Times New Roman" panose="02020603050405020304" pitchFamily="18" charset="0"/>
              </a:rPr>
              <a:t>Geoservidor</a:t>
            </a:r>
            <a:r>
              <a:rPr lang="es-ES" sz="1500" dirty="0">
                <a:ea typeface="Calibri" panose="020F0502020204030204" pitchFamily="34" charset="0"/>
                <a:cs typeface="Times New Roman" panose="02020603050405020304" pitchFamily="18" charset="0"/>
              </a:rPr>
              <a:t>), en el Sistema Nacional de Información Forestal (SNIFFS) y otras plataformas de información oficial.</a:t>
            </a:r>
            <a:endParaRPr lang="es-PE" sz="15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ES" sz="1500" dirty="0" smtClean="0">
                <a:ea typeface="Calibri" panose="020F0502020204030204" pitchFamily="34" charset="0"/>
                <a:cs typeface="Times New Roman" panose="02020603050405020304" pitchFamily="18" charset="0"/>
              </a:rPr>
              <a:t>2.4: </a:t>
            </a:r>
            <a:r>
              <a:rPr lang="es-ES" sz="1500" dirty="0">
                <a:ea typeface="Calibri" panose="020F0502020204030204" pitchFamily="34" charset="0"/>
                <a:cs typeface="Times New Roman" panose="02020603050405020304" pitchFamily="18" charset="0"/>
              </a:rPr>
              <a:t>Desarrollo de capacidades técnicas para el monitoreo y evaluación de la degradación de la tierra en los Gobiernos Regionales y Locales.</a:t>
            </a:r>
            <a:endParaRPr lang="es-PE" sz="15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1500" dirty="0">
                <a:ea typeface="Calibri" panose="020F0502020204030204" pitchFamily="34" charset="0"/>
                <a:cs typeface="Times New Roman" panose="02020603050405020304" pitchFamily="18" charset="0"/>
              </a:rPr>
              <a:t>Medida </a:t>
            </a:r>
            <a:r>
              <a:rPr lang="es-ES" sz="1500" dirty="0" smtClean="0">
                <a:ea typeface="Calibri" panose="020F0502020204030204" pitchFamily="34" charset="0"/>
                <a:cs typeface="Times New Roman" panose="02020603050405020304" pitchFamily="18" charset="0"/>
              </a:rPr>
              <a:t>2.5: </a:t>
            </a:r>
            <a:r>
              <a:rPr lang="es-ES" sz="1500" dirty="0">
                <a:ea typeface="Calibri" panose="020F0502020204030204" pitchFamily="34" charset="0"/>
                <a:cs typeface="Times New Roman" panose="02020603050405020304" pitchFamily="18" charset="0"/>
              </a:rPr>
              <a:t>Identificación de indicadores complementarios para el monitoreo y evaluación de NDT, con la orientación del marco científico conceptual de NDT de la CNULD, involucrando a entidades de investigación adscritas a MINAM (Instituto de Investigaciones de la Amazonía Peruana – IIAP) y MINAGRI (Instituto Nacional de Innovación Agraria – INIA), entre otras.</a:t>
            </a:r>
            <a:endParaRPr lang="es-PE" sz="1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03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25322" y="409756"/>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lgn="just">
              <a:defRPr/>
            </a:pPr>
            <a:r>
              <a:rPr lang="es-PE" altLang="es-PE" sz="2000" b="1" dirty="0">
                <a:solidFill>
                  <a:schemeClr val="accent6">
                    <a:lumMod val="75000"/>
                  </a:schemeClr>
                </a:solidFill>
                <a:latin typeface="Calibri"/>
              </a:rPr>
              <a:t>Medidas para la meta 3: </a:t>
            </a:r>
            <a:r>
              <a:rPr lang="es-PE" sz="2000" b="1" dirty="0">
                <a:solidFill>
                  <a:schemeClr val="accent6">
                    <a:lumMod val="75000"/>
                  </a:schemeClr>
                </a:solidFill>
                <a:latin typeface="Calibri"/>
              </a:rPr>
              <a:t>Al 2030, se ha mejorado la coordinación intersectorial y la gobernanza para el uso y manejo sostenible de la tierra bajo el liderazgo del Ministerio del Ambiente.</a:t>
            </a:r>
            <a:endParaRPr lang="es-PE" altLang="es-PE" sz="2000" b="1" dirty="0">
              <a:solidFill>
                <a:schemeClr val="accent6">
                  <a:lumMod val="75000"/>
                </a:schemeClr>
              </a:solidFill>
              <a:latin typeface="Calibri"/>
            </a:endParaRPr>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1863309"/>
            <a:ext cx="0" cy="368347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1954838"/>
            <a:ext cx="4767531" cy="3673570"/>
          </a:xfrm>
          <a:prstGeom prst="rect">
            <a:avLst/>
          </a:prstGeom>
        </p:spPr>
        <p:txBody>
          <a:bodyPr wrap="square">
            <a:spAutoFit/>
          </a:bodyPr>
          <a:lstStyle/>
          <a:p>
            <a:pPr algn="just">
              <a:lnSpc>
                <a:spcPct val="107000"/>
              </a:lnSpc>
              <a:spcAft>
                <a:spcPts val="800"/>
              </a:spcAft>
            </a:pPr>
            <a:r>
              <a:rPr lang="es-PE" sz="1500" b="1" u="sng" dirty="0">
                <a:ea typeface="Calibri" panose="020F0502020204030204" pitchFamily="34" charset="0"/>
                <a:cs typeface="Times New Roman" panose="02020603050405020304" pitchFamily="18" charset="0"/>
              </a:rPr>
              <a:t>Medidas propuestas:</a:t>
            </a:r>
            <a:endParaRPr lang="es-PE" sz="1500" b="1" dirty="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PE" sz="1500" dirty="0"/>
              <a:t>Medida </a:t>
            </a:r>
            <a:r>
              <a:rPr lang="es-PE" sz="1500" dirty="0" smtClean="0"/>
              <a:t>3.1: </a:t>
            </a:r>
            <a:r>
              <a:rPr lang="es-PE" sz="1500" dirty="0"/>
              <a:t>Creación de grupo de trabajo multisectorial para la actualización del PAN en la Comisión Nacional de Lucha contra la Desertificación (CONALDES).</a:t>
            </a:r>
          </a:p>
          <a:p>
            <a:pPr marL="285750" lvl="0" indent="-285750" algn="just">
              <a:buFont typeface="Arial" panose="020B0604020202020204" pitchFamily="34" charset="0"/>
              <a:buChar char="•"/>
            </a:pPr>
            <a:r>
              <a:rPr lang="es-ES" sz="1500" dirty="0"/>
              <a:t>Medida </a:t>
            </a:r>
            <a:r>
              <a:rPr lang="es-ES" sz="1500" dirty="0" smtClean="0"/>
              <a:t>3.2: </a:t>
            </a:r>
            <a:r>
              <a:rPr lang="es-ES" sz="1500" dirty="0"/>
              <a:t>Actualización del PAN incorporando las metas y medidas NDT, y articulando las Directrices Voluntarias sobre la Gobernanza Responsable de la Tenencia de la Tierra de FAO.</a:t>
            </a:r>
          </a:p>
          <a:p>
            <a:pPr marL="285750" indent="-285750" algn="just">
              <a:buFont typeface="Arial" panose="020B0604020202020204" pitchFamily="34" charset="0"/>
              <a:buChar char="•"/>
            </a:pPr>
            <a:r>
              <a:rPr lang="es-ES" sz="1500" dirty="0"/>
              <a:t>Medida </a:t>
            </a:r>
            <a:r>
              <a:rPr lang="es-ES" sz="1500" dirty="0" smtClean="0"/>
              <a:t>3.3: </a:t>
            </a:r>
            <a:r>
              <a:rPr lang="es-ES" sz="1500" dirty="0"/>
              <a:t>Operacionalización de mecanismos de coordinación entre las DG de MINAM para la implementación del PAN y la coordinación permanente sobre sinergias entre las metas NDT, las </a:t>
            </a:r>
            <a:r>
              <a:rPr lang="es-ES" sz="1500" dirty="0" err="1"/>
              <a:t>NDC’s</a:t>
            </a:r>
            <a:r>
              <a:rPr lang="es-ES" sz="1500" dirty="0"/>
              <a:t>, las metas Aichi/CBD y el proceso de reporte de los indicadores ambientales de los ODS.</a:t>
            </a:r>
            <a:endParaRPr lang="es-PE" sz="1500" dirty="0"/>
          </a:p>
        </p:txBody>
      </p:sp>
      <p:sp>
        <p:nvSpPr>
          <p:cNvPr id="16" name="Rectángulo 15">
            <a:extLst>
              <a:ext uri="{FF2B5EF4-FFF2-40B4-BE49-F238E27FC236}">
                <a16:creationId xmlns:a16="http://schemas.microsoft.com/office/drawing/2014/main" xmlns="" id="{7AA3A495-650A-47FA-8FFB-24D61A157790}"/>
              </a:ext>
            </a:extLst>
          </p:cNvPr>
          <p:cNvSpPr/>
          <p:nvPr/>
        </p:nvSpPr>
        <p:spPr>
          <a:xfrm>
            <a:off x="6489926" y="1954838"/>
            <a:ext cx="4767531" cy="2981072"/>
          </a:xfrm>
          <a:prstGeom prst="rect">
            <a:avLst/>
          </a:prstGeom>
        </p:spPr>
        <p:txBody>
          <a:bodyPr wrap="square">
            <a:spAutoFit/>
          </a:bodyPr>
          <a:lstStyle/>
          <a:p>
            <a:pPr algn="just">
              <a:lnSpc>
                <a:spcPct val="107000"/>
              </a:lnSpc>
              <a:spcAft>
                <a:spcPts val="800"/>
              </a:spcAft>
            </a:pPr>
            <a:r>
              <a:rPr lang="es-PE" sz="1500" b="1" u="sng" dirty="0">
                <a:ea typeface="Calibri" panose="020F0502020204030204" pitchFamily="34" charset="0"/>
                <a:cs typeface="Times New Roman" panose="02020603050405020304" pitchFamily="18" charset="0"/>
              </a:rPr>
              <a:t>Medidas propuestas:</a:t>
            </a:r>
            <a:endParaRPr lang="es-PE" sz="1500" b="1" dirty="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ES" sz="1500" dirty="0"/>
              <a:t>Medida </a:t>
            </a:r>
            <a:r>
              <a:rPr lang="es-ES" sz="1500" dirty="0" smtClean="0"/>
              <a:t>3.4: </a:t>
            </a:r>
            <a:r>
              <a:rPr lang="es-ES" sz="1500" dirty="0"/>
              <a:t>Operacionalización de mecanismos de coordinación intersectorial para la implementación del PAN, especialmente con MINAGRI, sus órganos adscritos (SERFOR y ANA) y proyectos (AGRORURAL, PIADER). </a:t>
            </a:r>
            <a:endParaRPr lang="es-PE" sz="1500" dirty="0"/>
          </a:p>
          <a:p>
            <a:pPr marL="285750" lvl="0" indent="-285750" algn="just">
              <a:buFont typeface="Arial" panose="020B0604020202020204" pitchFamily="34" charset="0"/>
              <a:buChar char="•"/>
            </a:pPr>
            <a:r>
              <a:rPr lang="es-ES" sz="1500" dirty="0"/>
              <a:t>Medida </a:t>
            </a:r>
            <a:r>
              <a:rPr lang="es-ES" sz="1500" dirty="0" smtClean="0"/>
              <a:t>3.5: </a:t>
            </a:r>
            <a:r>
              <a:rPr lang="es-ES" sz="1500" dirty="0"/>
              <a:t>Inserción de las actividades del PAN en los instrumentos de planificación sectorial anuales y multianuales de MINAM, MINAGRI y otros sectores involucrados, para la asignación de recursos financieros, principalmente en los Planes Estratégicos Institucionales y Planes Operativos Anuales.</a:t>
            </a:r>
            <a:endParaRPr lang="es-PE" sz="1500" dirty="0"/>
          </a:p>
        </p:txBody>
      </p:sp>
    </p:spTree>
    <p:extLst>
      <p:ext uri="{BB962C8B-B14F-4D97-AF65-F5344CB8AC3E}">
        <p14:creationId xmlns:p14="http://schemas.microsoft.com/office/powerpoint/2010/main" val="275878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25322" y="409756"/>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lgn="just">
              <a:defRPr/>
            </a:pPr>
            <a:r>
              <a:rPr lang="es-PE" altLang="es-PE" sz="2000" b="1" dirty="0">
                <a:solidFill>
                  <a:schemeClr val="accent6">
                    <a:lumMod val="75000"/>
                  </a:schemeClr>
                </a:solidFill>
                <a:latin typeface="Calibri"/>
              </a:rPr>
              <a:t>Medidas para la meta 4: </a:t>
            </a:r>
            <a:r>
              <a:rPr lang="es-PE" sz="2000" b="1" dirty="0">
                <a:solidFill>
                  <a:schemeClr val="accent6">
                    <a:lumMod val="75000"/>
                  </a:schemeClr>
                </a:solidFill>
                <a:latin typeface="Calibri"/>
              </a:rPr>
              <a:t>Al 2030, se ha iniciado la recuperación de tierras degradadas en bosques de terraza, pantanos de palmeras, bosques montanos, bosques secos de llanura y pajonales de puna húmeda, identificadas como las zonas más vulnerables a la degradación de la tierra en el país</a:t>
            </a:r>
            <a:endParaRPr lang="es-PE" altLang="es-PE" sz="2000" b="1" dirty="0">
              <a:solidFill>
                <a:schemeClr val="accent6">
                  <a:lumMod val="75000"/>
                </a:schemeClr>
              </a:solidFill>
              <a:latin typeface="Calibri"/>
            </a:endParaRPr>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1604517"/>
            <a:ext cx="0" cy="4520238"/>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1687420"/>
            <a:ext cx="4767531" cy="4278094"/>
          </a:xfrm>
          <a:prstGeom prst="rect">
            <a:avLst/>
          </a:prstGeom>
        </p:spPr>
        <p:txBody>
          <a:bodyPr wrap="square">
            <a:spAutoFit/>
          </a:bodyPr>
          <a:lstStyle/>
          <a:p>
            <a:pPr algn="just"/>
            <a:r>
              <a:rPr lang="es-PE" sz="1600" b="1" u="sng" dirty="0"/>
              <a:t>Medidas propuestas:</a:t>
            </a:r>
          </a:p>
          <a:p>
            <a:pPr algn="just"/>
            <a:endParaRPr lang="es-PE" sz="1600" dirty="0"/>
          </a:p>
          <a:p>
            <a:pPr marL="285750" lvl="0" indent="-285750" algn="just">
              <a:buFont typeface="Arial" panose="020B0604020202020204" pitchFamily="34" charset="0"/>
              <a:buChar char="•"/>
            </a:pPr>
            <a:r>
              <a:rPr lang="es-ES" sz="1600" dirty="0"/>
              <a:t>Medida </a:t>
            </a:r>
            <a:r>
              <a:rPr lang="es-ES" sz="1600" dirty="0" smtClean="0"/>
              <a:t>4.1: </a:t>
            </a:r>
            <a:r>
              <a:rPr lang="es-ES" sz="1600" dirty="0"/>
              <a:t>Validación intersectorial de las zonas más vulnerables a la degradación de la tierra en el país y socialización de lista de zonas vulnerables.</a:t>
            </a:r>
            <a:endParaRPr lang="es-PE" sz="1600" dirty="0"/>
          </a:p>
          <a:p>
            <a:pPr marL="285750" lvl="0" indent="-285750" algn="just">
              <a:buFont typeface="Arial" panose="020B0604020202020204" pitchFamily="34" charset="0"/>
              <a:buChar char="•"/>
            </a:pPr>
            <a:r>
              <a:rPr lang="es-ES" sz="1600" dirty="0"/>
              <a:t>Medida </a:t>
            </a:r>
            <a:r>
              <a:rPr lang="es-ES" sz="1600" dirty="0" smtClean="0"/>
              <a:t>4.2: </a:t>
            </a:r>
            <a:r>
              <a:rPr lang="es-ES" sz="1600" dirty="0"/>
              <a:t>Incorporación de NDT en el Plan Nacional Forestal y de Fauna Silvestre y articulación de la meta 4 NDT a los esfuerzos coordinados por SERFOR en el marco del compromiso del Perú en la iniciativa 20 x 20 (respuesta latinoamericana al Reto de Bonn) y los compromisos de restauración de ecosistemas forestales en el marco de las </a:t>
            </a:r>
            <a:r>
              <a:rPr lang="es-ES" sz="1600" dirty="0" err="1"/>
              <a:t>NDC’s</a:t>
            </a:r>
            <a:r>
              <a:rPr lang="es-ES" sz="1600" dirty="0"/>
              <a:t>.</a:t>
            </a:r>
            <a:endParaRPr lang="es-PE" sz="1600" dirty="0"/>
          </a:p>
          <a:p>
            <a:pPr marL="285750" lvl="0" indent="-285750" algn="just">
              <a:buFont typeface="Arial" panose="020B0604020202020204" pitchFamily="34" charset="0"/>
              <a:buChar char="•"/>
            </a:pPr>
            <a:r>
              <a:rPr lang="es-ES" sz="1600" dirty="0"/>
              <a:t>Medida </a:t>
            </a:r>
            <a:r>
              <a:rPr lang="es-ES" sz="1600" dirty="0" smtClean="0"/>
              <a:t>4.3: </a:t>
            </a:r>
            <a:r>
              <a:rPr lang="es-ES" sz="1600" dirty="0"/>
              <a:t>Evaluación de oportunidades de restauración a nivel local en las zonas vulnerables, tomando la metodología ROAM como una de las referencias metodológicas, y elaboración de perfiles de proyectos. </a:t>
            </a:r>
            <a:endParaRPr lang="es-PE" sz="1600" dirty="0"/>
          </a:p>
        </p:txBody>
      </p:sp>
      <p:sp>
        <p:nvSpPr>
          <p:cNvPr id="12" name="Rectángulo 11">
            <a:extLst>
              <a:ext uri="{FF2B5EF4-FFF2-40B4-BE49-F238E27FC236}">
                <a16:creationId xmlns:a16="http://schemas.microsoft.com/office/drawing/2014/main" xmlns="" id="{C59ACA4C-EBBE-4919-857D-26D3EA3629AC}"/>
              </a:ext>
            </a:extLst>
          </p:cNvPr>
          <p:cNvSpPr/>
          <p:nvPr/>
        </p:nvSpPr>
        <p:spPr>
          <a:xfrm>
            <a:off x="6346154" y="1680652"/>
            <a:ext cx="4767531" cy="4031873"/>
          </a:xfrm>
          <a:prstGeom prst="rect">
            <a:avLst/>
          </a:prstGeom>
        </p:spPr>
        <p:txBody>
          <a:bodyPr wrap="square">
            <a:spAutoFit/>
          </a:bodyPr>
          <a:lstStyle/>
          <a:p>
            <a:pPr algn="just"/>
            <a:r>
              <a:rPr lang="es-PE" sz="1600" b="1" u="sng" dirty="0"/>
              <a:t>Medidas propuestas:</a:t>
            </a:r>
          </a:p>
          <a:p>
            <a:pPr algn="just"/>
            <a:endParaRPr lang="es-PE" sz="1600" dirty="0"/>
          </a:p>
          <a:p>
            <a:pPr marL="285750" lvl="0" indent="-285750" algn="just">
              <a:buFont typeface="Arial" panose="020B0604020202020204" pitchFamily="34" charset="0"/>
              <a:buChar char="•"/>
            </a:pPr>
            <a:r>
              <a:rPr lang="es-ES" sz="1600" dirty="0"/>
              <a:t>Medida </a:t>
            </a:r>
            <a:r>
              <a:rPr lang="es-ES" sz="1600" dirty="0" smtClean="0"/>
              <a:t>4.4: </a:t>
            </a:r>
            <a:r>
              <a:rPr lang="es-ES" sz="1600" dirty="0"/>
              <a:t>Fortalecimiento de los programas presupuestales vinculados a recuperación de áreas degradadas, en especial los Programas Presupuestales 144 “Conservación y uso sostenible de ecosistemas para la provisión de servicios ecosistémicos” y 057 “Conservación de la diversidad biológica y aprovechamiento sostenible de recursos naturales en áreas naturales protegidas”.</a:t>
            </a:r>
            <a:endParaRPr lang="es-PE" sz="1600" dirty="0"/>
          </a:p>
          <a:p>
            <a:pPr marL="285750" lvl="0" indent="-285750" algn="just">
              <a:buFont typeface="Arial" panose="020B0604020202020204" pitchFamily="34" charset="0"/>
              <a:buChar char="•"/>
            </a:pPr>
            <a:r>
              <a:rPr lang="es-ES" sz="1600" dirty="0"/>
              <a:t>Medida </a:t>
            </a:r>
            <a:r>
              <a:rPr lang="es-ES" sz="1600" dirty="0" smtClean="0"/>
              <a:t>4.5: </a:t>
            </a:r>
            <a:r>
              <a:rPr lang="es-ES" sz="1600" dirty="0"/>
              <a:t>Fomento de alianzas entre entidades públicas, sociedad civil organizada y sector privado interesado en desarrollar programas y proyectos de restauración y/o recuperación de áreas degradadas en las zonas vulnerables.</a:t>
            </a:r>
            <a:endParaRPr lang="es-PE" sz="1600" dirty="0"/>
          </a:p>
        </p:txBody>
      </p:sp>
    </p:spTree>
    <p:extLst>
      <p:ext uri="{BB962C8B-B14F-4D97-AF65-F5344CB8AC3E}">
        <p14:creationId xmlns:p14="http://schemas.microsoft.com/office/powerpoint/2010/main" val="185918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25322" y="409756"/>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5: </a:t>
            </a:r>
            <a:r>
              <a:rPr lang="es-ES" sz="2000" b="1" dirty="0">
                <a:solidFill>
                  <a:schemeClr val="accent6">
                    <a:lumMod val="75000"/>
                  </a:schemeClr>
                </a:solidFill>
                <a:latin typeface="Calibri"/>
              </a:rPr>
              <a:t> Al 2030, recuperación del 7.5% de las tierras desertificadas, degradadas y afectadas por la sequía, con una recuperación anual de por lo menos el 0.5% de las tierras afectadas por desertificación</a:t>
            </a:r>
            <a:endParaRPr lang="es-PE" sz="2000" b="1" dirty="0"/>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1535513"/>
            <a:ext cx="0" cy="477902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1687420"/>
            <a:ext cx="4767531" cy="3785652"/>
          </a:xfrm>
          <a:prstGeom prst="rect">
            <a:avLst/>
          </a:prstGeom>
        </p:spPr>
        <p:txBody>
          <a:bodyPr wrap="square">
            <a:spAutoFit/>
          </a:bodyPr>
          <a:lstStyle/>
          <a:p>
            <a:pPr algn="just"/>
            <a:r>
              <a:rPr lang="es-PE" sz="1500" b="1" u="sng" dirty="0"/>
              <a:t>Medidas ya adoptadas (ENLCDS y PAN):</a:t>
            </a:r>
          </a:p>
          <a:p>
            <a:pPr algn="just"/>
            <a:endParaRPr lang="es-PE" sz="1500" dirty="0"/>
          </a:p>
          <a:p>
            <a:pPr marL="285750" lvl="0" indent="-285750" algn="just">
              <a:buFont typeface="Arial" panose="020B0604020202020204" pitchFamily="34" charset="0"/>
              <a:buChar char="•"/>
            </a:pPr>
            <a:r>
              <a:rPr lang="es-ES" sz="1500" dirty="0"/>
              <a:t>Medida </a:t>
            </a:r>
            <a:r>
              <a:rPr lang="es-ES" sz="1500" dirty="0" smtClean="0"/>
              <a:t>5.1: </a:t>
            </a:r>
            <a:r>
              <a:rPr lang="es-ES" sz="1500" dirty="0"/>
              <a:t>Implementar planes, programas, y/o proyectos de prevención, monitoreo y control del impacto de la desertificación y la sequía.</a:t>
            </a:r>
            <a:endParaRPr lang="es-PE" sz="1500" dirty="0"/>
          </a:p>
          <a:p>
            <a:pPr marL="285750" lvl="0" indent="-285750" algn="just">
              <a:buFont typeface="Arial" panose="020B0604020202020204" pitchFamily="34" charset="0"/>
              <a:buChar char="•"/>
            </a:pPr>
            <a:r>
              <a:rPr lang="es-ES" sz="1500" dirty="0"/>
              <a:t>Medida </a:t>
            </a:r>
            <a:r>
              <a:rPr lang="es-ES" sz="1500" dirty="0" smtClean="0"/>
              <a:t>5.2: </a:t>
            </a:r>
            <a:r>
              <a:rPr lang="es-ES" sz="1500" dirty="0"/>
              <a:t>Sistematizar el conocimiento sobre tecnologías modernas, tradicionales y adaptativas sobre MST, a nivel nacional, regional y local.</a:t>
            </a:r>
            <a:endParaRPr lang="es-PE" sz="1500" dirty="0"/>
          </a:p>
          <a:p>
            <a:pPr marL="285750" lvl="0" indent="-285750" algn="just">
              <a:buFont typeface="Arial" panose="020B0604020202020204" pitchFamily="34" charset="0"/>
              <a:buChar char="•"/>
            </a:pPr>
            <a:r>
              <a:rPr lang="es-ES" sz="1500" dirty="0"/>
              <a:t>Medida </a:t>
            </a:r>
            <a:r>
              <a:rPr lang="es-ES" sz="1500" dirty="0" smtClean="0"/>
              <a:t>5.3: </a:t>
            </a:r>
            <a:r>
              <a:rPr lang="es-ES" sz="1500" dirty="0"/>
              <a:t>Implementar operaciones y proyectos de rehabilitación de suelos con respecto al impacto de la desertificación y la sequía.</a:t>
            </a:r>
            <a:endParaRPr lang="es-PE" sz="1500" dirty="0"/>
          </a:p>
          <a:p>
            <a:pPr marL="285750" lvl="0" indent="-285750" algn="just">
              <a:buFont typeface="Arial" panose="020B0604020202020204" pitchFamily="34" charset="0"/>
              <a:buChar char="•"/>
            </a:pPr>
            <a:r>
              <a:rPr lang="es-ES" sz="1500" dirty="0"/>
              <a:t>Medida </a:t>
            </a:r>
            <a:r>
              <a:rPr lang="es-ES" sz="1500" dirty="0" smtClean="0"/>
              <a:t>5.4: </a:t>
            </a:r>
            <a:r>
              <a:rPr lang="es-ES" sz="1500" dirty="0"/>
              <a:t>Promover operaciones y proyectos para el fortalecimiento de la agricultura familiar, la seguridad alimentaria y la agroecología, de manera alineada a la Estrategia Nacional de Agricultura Familiar 2015-2021 y otras estrategias relacionadas. </a:t>
            </a:r>
            <a:endParaRPr lang="es-PE" sz="1500" dirty="0"/>
          </a:p>
        </p:txBody>
      </p:sp>
      <p:sp>
        <p:nvSpPr>
          <p:cNvPr id="16" name="Rectángulo 15">
            <a:extLst>
              <a:ext uri="{FF2B5EF4-FFF2-40B4-BE49-F238E27FC236}">
                <a16:creationId xmlns:a16="http://schemas.microsoft.com/office/drawing/2014/main" xmlns="" id="{7AA3A495-650A-47FA-8FFB-24D61A157790}"/>
              </a:ext>
            </a:extLst>
          </p:cNvPr>
          <p:cNvSpPr/>
          <p:nvPr/>
        </p:nvSpPr>
        <p:spPr>
          <a:xfrm>
            <a:off x="6489926" y="1687420"/>
            <a:ext cx="4767531" cy="4478149"/>
          </a:xfrm>
          <a:prstGeom prst="rect">
            <a:avLst/>
          </a:prstGeom>
        </p:spPr>
        <p:txBody>
          <a:bodyPr wrap="square">
            <a:spAutoFit/>
          </a:bodyPr>
          <a:lstStyle/>
          <a:p>
            <a:pPr algn="just"/>
            <a:r>
              <a:rPr lang="es-PE" sz="1500" b="1" u="sng" dirty="0"/>
              <a:t>Medidas ya adoptadas (ENLCDS y PAN):</a:t>
            </a:r>
          </a:p>
          <a:p>
            <a:pPr algn="just"/>
            <a:endParaRPr lang="es-PE" sz="1500" dirty="0"/>
          </a:p>
          <a:p>
            <a:pPr marL="285750" lvl="0" indent="-285750" algn="just">
              <a:buFont typeface="Arial" panose="020B0604020202020204" pitchFamily="34" charset="0"/>
              <a:buChar char="•"/>
            </a:pPr>
            <a:r>
              <a:rPr lang="es-ES" sz="1500" dirty="0"/>
              <a:t>Medida </a:t>
            </a:r>
            <a:r>
              <a:rPr lang="es-ES" sz="1500" dirty="0" smtClean="0"/>
              <a:t>5.5: </a:t>
            </a:r>
            <a:r>
              <a:rPr lang="es-ES" sz="1500" dirty="0"/>
              <a:t>Regulación de permisos para la extracción de materiales de acarreo en zonas cercanas a fuentes de agua.</a:t>
            </a:r>
            <a:endParaRPr lang="es-PE" sz="1500" dirty="0"/>
          </a:p>
          <a:p>
            <a:pPr marL="285750" lvl="0" indent="-285750" algn="just">
              <a:buFont typeface="Arial" panose="020B0604020202020204" pitchFamily="34" charset="0"/>
              <a:buChar char="•"/>
            </a:pPr>
            <a:r>
              <a:rPr lang="es-ES" sz="1500" dirty="0"/>
              <a:t>Medida </a:t>
            </a:r>
            <a:r>
              <a:rPr lang="es-ES" sz="1500" dirty="0" smtClean="0"/>
              <a:t>5.6: </a:t>
            </a:r>
            <a:r>
              <a:rPr lang="es-ES" sz="1500" dirty="0"/>
              <a:t>Continuación en el apoyo a gobiernos Subnacionales en la elaboración de Planes de Acción Regional para la Lucha contra la Desertificación y la Sequía.</a:t>
            </a:r>
            <a:endParaRPr lang="es-PE" sz="1500" dirty="0"/>
          </a:p>
          <a:p>
            <a:pPr marL="285750" lvl="0" indent="-285750" algn="just">
              <a:buFont typeface="Arial" panose="020B0604020202020204" pitchFamily="34" charset="0"/>
              <a:buChar char="•"/>
            </a:pPr>
            <a:r>
              <a:rPr lang="es-ES" sz="1500" dirty="0"/>
              <a:t>Medida </a:t>
            </a:r>
            <a:r>
              <a:rPr lang="es-ES" sz="1500" dirty="0" smtClean="0"/>
              <a:t>5.7: </a:t>
            </a:r>
            <a:r>
              <a:rPr lang="es-ES" sz="1500" dirty="0"/>
              <a:t>Recuperación de suelos degradados por erosión y salinización en zonas secas.</a:t>
            </a:r>
            <a:endParaRPr lang="es-PE" sz="1500" dirty="0"/>
          </a:p>
          <a:p>
            <a:pPr marL="285750" lvl="0" indent="-285750" algn="just">
              <a:buFont typeface="Arial" panose="020B0604020202020204" pitchFamily="34" charset="0"/>
              <a:buChar char="•"/>
            </a:pPr>
            <a:r>
              <a:rPr lang="es-ES" sz="1500" dirty="0"/>
              <a:t>Medida </a:t>
            </a:r>
            <a:r>
              <a:rPr lang="es-ES" sz="1500" dirty="0" smtClean="0"/>
              <a:t>5.8: </a:t>
            </a:r>
            <a:r>
              <a:rPr lang="es-ES" sz="1500" dirty="0"/>
              <a:t>Construcción de infraestructura de almacenamiento de agua y recarga de acuíferos (zanjas de infiltración y micro-reservorios), sistemas de irrigación y drenaje y riego tecnificado en zonas secas de país.</a:t>
            </a:r>
            <a:endParaRPr lang="es-PE" sz="1500" dirty="0"/>
          </a:p>
          <a:p>
            <a:pPr marL="285750" lvl="0" indent="-285750" algn="just">
              <a:buFont typeface="Arial" panose="020B0604020202020204" pitchFamily="34" charset="0"/>
              <a:buChar char="•"/>
            </a:pPr>
            <a:r>
              <a:rPr lang="es-ES" sz="1500" dirty="0"/>
              <a:t>Medida </a:t>
            </a:r>
            <a:r>
              <a:rPr lang="es-ES" sz="1500" dirty="0" smtClean="0"/>
              <a:t>5.9: </a:t>
            </a:r>
            <a:r>
              <a:rPr lang="es-ES" sz="1500" dirty="0"/>
              <a:t>Promoción de la investigación científica e innovación tecnológica que ayude al manejo sostenible de la tierra, aprovechando el conocimiento local.</a:t>
            </a:r>
            <a:endParaRPr lang="es-PE" sz="1500" dirty="0"/>
          </a:p>
        </p:txBody>
      </p:sp>
    </p:spTree>
    <p:extLst>
      <p:ext uri="{BB962C8B-B14F-4D97-AF65-F5344CB8AC3E}">
        <p14:creationId xmlns:p14="http://schemas.microsoft.com/office/powerpoint/2010/main" val="239217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25322" y="409756"/>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6</a:t>
            </a:r>
            <a:r>
              <a:rPr lang="es-ES" sz="2000" b="1" dirty="0">
                <a:solidFill>
                  <a:schemeClr val="accent6">
                    <a:lumMod val="75000"/>
                  </a:schemeClr>
                </a:solidFill>
                <a:latin typeface="Calibri"/>
              </a:rPr>
              <a:t>: Al 2030, reducir el cambio de uso del suelo y optimizar las prácticas de uso del suelo y silvicultura para la reducción del 30% de emisiones de gases de efecto invernadero (GEI) del Perú. </a:t>
            </a:r>
            <a:endParaRPr lang="es-PE" sz="2000" b="1" dirty="0">
              <a:solidFill>
                <a:schemeClr val="accent6">
                  <a:lumMod val="75000"/>
                </a:schemeClr>
              </a:solidFill>
              <a:latin typeface="Calibri"/>
            </a:endParaRPr>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1526875"/>
            <a:ext cx="0" cy="485667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1687420"/>
            <a:ext cx="4767531" cy="4381456"/>
          </a:xfrm>
          <a:prstGeom prst="rect">
            <a:avLst/>
          </a:prstGeom>
        </p:spPr>
        <p:txBody>
          <a:bodyPr wrap="square">
            <a:spAutoFit/>
          </a:bodyPr>
          <a:lstStyle/>
          <a:p>
            <a:pPr algn="just">
              <a:lnSpc>
                <a:spcPct val="107000"/>
              </a:lnSpc>
              <a:spcAft>
                <a:spcPts val="800"/>
              </a:spcAft>
            </a:pPr>
            <a:r>
              <a:rPr lang="es-PE" sz="1500" b="1" u="sng" dirty="0">
                <a:ea typeface="Calibri" panose="020F0502020204030204" pitchFamily="34" charset="0"/>
                <a:cs typeface="Times New Roman" panose="02020603050405020304" pitchFamily="18" charset="0"/>
              </a:rPr>
              <a:t>Medidas ya adoptadas (NDC):</a:t>
            </a:r>
          </a:p>
          <a:p>
            <a:pPr marL="285750" lvl="0" indent="-285750" algn="just">
              <a:buFont typeface="Arial" panose="020B0604020202020204" pitchFamily="34" charset="0"/>
              <a:buChar char="•"/>
            </a:pPr>
            <a:r>
              <a:rPr lang="es-ES" sz="1600" dirty="0"/>
              <a:t>Medida </a:t>
            </a:r>
            <a:r>
              <a:rPr lang="es-ES" sz="1600" dirty="0" smtClean="0"/>
              <a:t>6.1: </a:t>
            </a:r>
            <a:r>
              <a:rPr lang="es-ES" sz="1600" dirty="0"/>
              <a:t>Apoyo al manejo forestal sostenible en concesiones forestales a cargo de SERFOR (Medida 1 Mitigación USCUSS).</a:t>
            </a:r>
            <a:endParaRPr lang="es-PE" sz="1600" dirty="0"/>
          </a:p>
          <a:p>
            <a:pPr marL="285750" lvl="0" indent="-285750" algn="just">
              <a:buFont typeface="Arial" panose="020B0604020202020204" pitchFamily="34" charset="0"/>
              <a:buChar char="•"/>
            </a:pPr>
            <a:r>
              <a:rPr lang="es-ES" sz="1600" dirty="0"/>
              <a:t>Medida </a:t>
            </a:r>
            <a:r>
              <a:rPr lang="es-ES" sz="1600" dirty="0" smtClean="0"/>
              <a:t>6.2: </a:t>
            </a:r>
            <a:r>
              <a:rPr lang="es-ES" sz="1600" dirty="0"/>
              <a:t>Implementación de mecanismos de conservación en bosques en comunidades nativas a cargo del Programa Nacional de Conservación de Bosques para la Mitigación del Cambio Climático de MINAM (Medida 2 Mitigación USCUSS). </a:t>
            </a:r>
          </a:p>
          <a:p>
            <a:pPr marL="285750" lvl="0" indent="-285750" algn="just">
              <a:buFont typeface="Arial" panose="020B0604020202020204" pitchFamily="34" charset="0"/>
              <a:buChar char="•"/>
            </a:pPr>
            <a:r>
              <a:rPr lang="es-ES" sz="1600" dirty="0"/>
              <a:t>Medida </a:t>
            </a:r>
            <a:r>
              <a:rPr lang="es-ES" sz="1600" dirty="0" smtClean="0"/>
              <a:t>6.3: </a:t>
            </a:r>
            <a:r>
              <a:rPr lang="es-ES" sz="1600" dirty="0"/>
              <a:t>Asegurar la sostenibilidad financiera de las Áreas Naturales Protegidas (ANP) del Sistema Nacional de Áreas Naturales Protegidas por Estado (SINANPE) mediante la implementación del Iniciativa “Asegurando el Futuro de las Áreas Naturales Protegidas del Perú. Parques Nacionales: Patrimonio del Perú” a cargo del SERNANP (Medida 3 Mitigación USCUSS). </a:t>
            </a:r>
            <a:endParaRPr lang="es-PE" sz="1600" dirty="0"/>
          </a:p>
        </p:txBody>
      </p:sp>
      <p:sp>
        <p:nvSpPr>
          <p:cNvPr id="16" name="Rectángulo 15">
            <a:extLst>
              <a:ext uri="{FF2B5EF4-FFF2-40B4-BE49-F238E27FC236}">
                <a16:creationId xmlns:a16="http://schemas.microsoft.com/office/drawing/2014/main" xmlns="" id="{A94C2E7D-BE26-44EA-B79C-21FF964C4B6F}"/>
              </a:ext>
            </a:extLst>
          </p:cNvPr>
          <p:cNvSpPr/>
          <p:nvPr/>
        </p:nvSpPr>
        <p:spPr>
          <a:xfrm>
            <a:off x="6360529" y="1687420"/>
            <a:ext cx="4767531" cy="2981072"/>
          </a:xfrm>
          <a:prstGeom prst="rect">
            <a:avLst/>
          </a:prstGeom>
        </p:spPr>
        <p:txBody>
          <a:bodyPr wrap="square">
            <a:spAutoFit/>
          </a:bodyPr>
          <a:lstStyle/>
          <a:p>
            <a:pPr algn="just">
              <a:lnSpc>
                <a:spcPct val="107000"/>
              </a:lnSpc>
              <a:spcAft>
                <a:spcPts val="800"/>
              </a:spcAft>
            </a:pPr>
            <a:r>
              <a:rPr lang="es-PE" sz="1500" b="1" u="sng" dirty="0">
                <a:ea typeface="Calibri" panose="020F0502020204030204" pitchFamily="34" charset="0"/>
                <a:cs typeface="Times New Roman" panose="02020603050405020304" pitchFamily="18" charset="0"/>
              </a:rPr>
              <a:t>Medidas ya adoptadas (NDC):</a:t>
            </a:r>
          </a:p>
          <a:p>
            <a:pPr marL="285750" lvl="0" indent="-285750" algn="just">
              <a:buFont typeface="Arial" panose="020B0604020202020204" pitchFamily="34" charset="0"/>
              <a:buChar char="•"/>
            </a:pPr>
            <a:r>
              <a:rPr lang="es-ES" sz="1500" dirty="0"/>
              <a:t>Medida </a:t>
            </a:r>
            <a:r>
              <a:rPr lang="es-ES" sz="1500" dirty="0" smtClean="0"/>
              <a:t>6.4: </a:t>
            </a:r>
            <a:r>
              <a:rPr lang="es-ES" sz="1500" dirty="0"/>
              <a:t>Promoción de plantaciones forestales con fines comerciales (Medida 4 Mitigación USCUSS).</a:t>
            </a:r>
            <a:endParaRPr lang="es-PE" sz="1500" dirty="0"/>
          </a:p>
          <a:p>
            <a:pPr marL="285750" lvl="0" indent="-285750" algn="just">
              <a:buFont typeface="Arial" panose="020B0604020202020204" pitchFamily="34" charset="0"/>
              <a:buChar char="•"/>
            </a:pPr>
            <a:r>
              <a:rPr lang="es-ES" sz="1500" dirty="0"/>
              <a:t>Medida </a:t>
            </a:r>
            <a:r>
              <a:rPr lang="es-ES" sz="1500" dirty="0" smtClean="0"/>
              <a:t>6.5: </a:t>
            </a:r>
            <a:r>
              <a:rPr lang="es-ES" sz="1500" dirty="0"/>
              <a:t>Promoción de plantaciones forestales con fines de protección y/o restauración a cargo de SERFOR (Medida 5 Mitigación USCUSS).</a:t>
            </a:r>
            <a:endParaRPr lang="es-PE" sz="1500" dirty="0"/>
          </a:p>
          <a:p>
            <a:pPr marL="285750" lvl="0" indent="-285750" algn="just">
              <a:buFont typeface="Arial" panose="020B0604020202020204" pitchFamily="34" charset="0"/>
              <a:buChar char="•"/>
            </a:pPr>
            <a:r>
              <a:rPr lang="es-ES" sz="1500" dirty="0"/>
              <a:t>Medida </a:t>
            </a:r>
            <a:r>
              <a:rPr lang="es-ES" sz="1500" dirty="0" smtClean="0"/>
              <a:t>6.6: </a:t>
            </a:r>
            <a:r>
              <a:rPr lang="es-ES" sz="1500" dirty="0"/>
              <a:t>Apoyo al manejo forestal comunitario en tierras de comunidades nativas y campesinas a cargo de SERFOR (Medida 6 Mitigación USCUSS).</a:t>
            </a:r>
            <a:endParaRPr lang="es-PE" sz="1500" dirty="0"/>
          </a:p>
          <a:p>
            <a:pPr marL="285750" lvl="0" indent="-285750" algn="just">
              <a:buFont typeface="Arial" panose="020B0604020202020204" pitchFamily="34" charset="0"/>
              <a:buChar char="•"/>
            </a:pPr>
            <a:r>
              <a:rPr lang="es-ES" sz="1500" dirty="0"/>
              <a:t>Medida </a:t>
            </a:r>
            <a:r>
              <a:rPr lang="es-ES" sz="1500" dirty="0" smtClean="0"/>
              <a:t>6.7: </a:t>
            </a:r>
            <a:r>
              <a:rPr lang="es-ES" sz="1500" dirty="0"/>
              <a:t>Apoyo a la instalación de sistemas agroforestales a cargo de SERFOR (Medida 7 Mitigación USCUSS). </a:t>
            </a:r>
            <a:endParaRPr lang="es-PE" sz="1500" dirty="0"/>
          </a:p>
        </p:txBody>
      </p:sp>
    </p:spTree>
    <p:extLst>
      <p:ext uri="{BB962C8B-B14F-4D97-AF65-F5344CB8AC3E}">
        <p14:creationId xmlns:p14="http://schemas.microsoft.com/office/powerpoint/2010/main" val="2639417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25322" y="409756"/>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7</a:t>
            </a:r>
            <a:r>
              <a:rPr lang="es-ES" sz="2000" b="1" dirty="0">
                <a:solidFill>
                  <a:schemeClr val="accent6">
                    <a:lumMod val="75000"/>
                  </a:schemeClr>
                </a:solidFill>
                <a:latin typeface="Calibri"/>
              </a:rPr>
              <a:t>: </a:t>
            </a:r>
            <a:r>
              <a:rPr lang="es-PE" sz="2000" b="1" dirty="0">
                <a:solidFill>
                  <a:schemeClr val="accent6">
                    <a:lumMod val="75000"/>
                  </a:schemeClr>
                </a:solidFill>
                <a:latin typeface="Calibri"/>
              </a:rPr>
              <a:t>Al 2030, optimizar las prácticas agropecuarias para la reducción del 30% de emisiones de gases de efecto invernadero (GEI) del Perú.</a:t>
            </a:r>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1639019"/>
            <a:ext cx="0" cy="399403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1963468"/>
            <a:ext cx="4767531" cy="3413050"/>
          </a:xfrm>
          <a:prstGeom prst="rect">
            <a:avLst/>
          </a:prstGeom>
        </p:spPr>
        <p:txBody>
          <a:bodyPr wrap="square">
            <a:spAutoFit/>
          </a:bodyPr>
          <a:lstStyle/>
          <a:p>
            <a:pPr algn="just">
              <a:lnSpc>
                <a:spcPct val="107000"/>
              </a:lnSpc>
              <a:spcAft>
                <a:spcPts val="800"/>
              </a:spcAft>
            </a:pPr>
            <a:r>
              <a:rPr lang="es-PE" sz="1600" b="1" u="sng" dirty="0">
                <a:ea typeface="Calibri" panose="020F0502020204030204" pitchFamily="34" charset="0"/>
                <a:cs typeface="Times New Roman" panose="02020603050405020304" pitchFamily="18" charset="0"/>
              </a:rPr>
              <a:t>Medidas ya adoptadas (NDC):</a:t>
            </a:r>
          </a:p>
          <a:p>
            <a:pPr marL="285750" lvl="0" indent="-285750" algn="just">
              <a:buFont typeface="Arial" panose="020B0604020202020204" pitchFamily="34" charset="0"/>
              <a:buChar char="•"/>
            </a:pPr>
            <a:r>
              <a:rPr lang="es-ES" sz="1600" dirty="0"/>
              <a:t>Medida </a:t>
            </a:r>
            <a:r>
              <a:rPr lang="es-ES" sz="1600" dirty="0" smtClean="0"/>
              <a:t>7.1: </a:t>
            </a:r>
            <a:r>
              <a:rPr lang="es-ES" sz="1600" dirty="0"/>
              <a:t>Manejo de los sistemas de producción pecuarios en pastos naturales altoandinos (Medida 1 Mitigación Agricultura).</a:t>
            </a:r>
            <a:endParaRPr lang="es-PE" sz="1600" dirty="0"/>
          </a:p>
          <a:p>
            <a:pPr marL="285750" lvl="0" indent="-285750" algn="just">
              <a:buFont typeface="Arial" panose="020B0604020202020204" pitchFamily="34" charset="0"/>
              <a:buChar char="•"/>
            </a:pPr>
            <a:r>
              <a:rPr lang="es-ES" sz="1600" dirty="0"/>
              <a:t>Medida </a:t>
            </a:r>
            <a:r>
              <a:rPr lang="es-ES" sz="1600" dirty="0" smtClean="0"/>
              <a:t>7.2: </a:t>
            </a:r>
            <a:r>
              <a:rPr lang="es-ES" sz="1600" dirty="0"/>
              <a:t>Manejo de los sistemas de producción pecuarios en pastos cultivados en la sierra (Medida 2 Mitigación Agricultura).</a:t>
            </a:r>
            <a:endParaRPr lang="es-PE" sz="1600" dirty="0"/>
          </a:p>
          <a:p>
            <a:pPr marL="285750" lvl="0" indent="-285750" algn="just">
              <a:buFont typeface="Arial" panose="020B0604020202020204" pitchFamily="34" charset="0"/>
              <a:buChar char="•"/>
            </a:pPr>
            <a:r>
              <a:rPr lang="es-ES" sz="1600" dirty="0"/>
              <a:t>Medida </a:t>
            </a:r>
            <a:r>
              <a:rPr lang="es-ES" sz="1600" dirty="0" smtClean="0"/>
              <a:t>7.3: </a:t>
            </a:r>
            <a:r>
              <a:rPr lang="es-ES" sz="1600" dirty="0"/>
              <a:t>Implementación de técnicas de manejo de pastos a través de sistemas silvopastoriles en la selva (Medida 3 Mitigación Agricultura). </a:t>
            </a:r>
            <a:endParaRPr lang="es-PE" sz="1600" dirty="0"/>
          </a:p>
          <a:p>
            <a:pPr marL="285750" lvl="0" indent="-285750" algn="just">
              <a:buFont typeface="Arial" panose="020B0604020202020204" pitchFamily="34" charset="0"/>
              <a:buChar char="•"/>
            </a:pPr>
            <a:r>
              <a:rPr lang="es-ES" sz="1600" dirty="0"/>
              <a:t>Medida </a:t>
            </a:r>
            <a:r>
              <a:rPr lang="es-ES" sz="1600" dirty="0" smtClean="0"/>
              <a:t>7.4: </a:t>
            </a:r>
            <a:r>
              <a:rPr lang="es-ES" sz="1600" dirty="0"/>
              <a:t>Manejo sostenible de cultivos permanentes en la Amazonía (Medida 6 Mitigación Agricultura). </a:t>
            </a:r>
          </a:p>
        </p:txBody>
      </p:sp>
      <p:sp>
        <p:nvSpPr>
          <p:cNvPr id="16" name="Rectángulo 15">
            <a:extLst>
              <a:ext uri="{FF2B5EF4-FFF2-40B4-BE49-F238E27FC236}">
                <a16:creationId xmlns:a16="http://schemas.microsoft.com/office/drawing/2014/main" xmlns="" id="{A94C2E7D-BE26-44EA-B79C-21FF964C4B6F}"/>
              </a:ext>
            </a:extLst>
          </p:cNvPr>
          <p:cNvSpPr/>
          <p:nvPr/>
        </p:nvSpPr>
        <p:spPr>
          <a:xfrm>
            <a:off x="6360529" y="1963468"/>
            <a:ext cx="4767531" cy="1443280"/>
          </a:xfrm>
          <a:prstGeom prst="rect">
            <a:avLst/>
          </a:prstGeom>
        </p:spPr>
        <p:txBody>
          <a:bodyPr wrap="square">
            <a:spAutoFit/>
          </a:bodyPr>
          <a:lstStyle/>
          <a:p>
            <a:pPr algn="just">
              <a:lnSpc>
                <a:spcPct val="107000"/>
              </a:lnSpc>
              <a:spcAft>
                <a:spcPts val="800"/>
              </a:spcAft>
            </a:pPr>
            <a:r>
              <a:rPr lang="es-PE" sz="1600" b="1" u="sng" dirty="0">
                <a:ea typeface="Calibri" panose="020F0502020204030204" pitchFamily="34" charset="0"/>
                <a:cs typeface="Times New Roman" panose="02020603050405020304" pitchFamily="18" charset="0"/>
              </a:rPr>
              <a:t>Medidas propuestas:</a:t>
            </a:r>
          </a:p>
          <a:p>
            <a:pPr marL="285750" indent="-285750" algn="just">
              <a:buFont typeface="Arial" panose="020B0604020202020204" pitchFamily="34" charset="0"/>
              <a:buChar char="•"/>
            </a:pPr>
            <a:r>
              <a:rPr lang="es-PE" sz="1600" dirty="0"/>
              <a:t>Medida </a:t>
            </a:r>
            <a:r>
              <a:rPr lang="es-PE" sz="1600" dirty="0" smtClean="0"/>
              <a:t>7.5: </a:t>
            </a:r>
            <a:r>
              <a:rPr lang="es-PE" sz="1600" dirty="0"/>
              <a:t>Fortalecimiento de programas y proyectos de MINAGRI con la incorporación de nuevos enfoques de sostenibilidad para la producción agraria en coordinación con MINAM. </a:t>
            </a:r>
          </a:p>
        </p:txBody>
      </p:sp>
    </p:spTree>
    <p:extLst>
      <p:ext uri="{BB962C8B-B14F-4D97-AF65-F5344CB8AC3E}">
        <p14:creationId xmlns:p14="http://schemas.microsoft.com/office/powerpoint/2010/main" val="163147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54537" y="2257285"/>
            <a:ext cx="11129146" cy="2400657"/>
          </a:xfrm>
          <a:prstGeom prst="rect">
            <a:avLst/>
          </a:prstGeom>
          <a:noFill/>
        </p:spPr>
        <p:txBody>
          <a:bodyPr wrap="square" rtlCol="0">
            <a:spAutoFit/>
          </a:bodyPr>
          <a:lstStyle/>
          <a:p>
            <a:pPr marL="514350" indent="-514350" algn="just">
              <a:buFont typeface="+mj-lt"/>
              <a:buAutoNum type="romanUcPeriod"/>
            </a:pPr>
            <a:r>
              <a:rPr lang="es-PE" sz="3000" b="1" dirty="0"/>
              <a:t>Antecedentes.</a:t>
            </a:r>
          </a:p>
          <a:p>
            <a:pPr marL="514350" indent="-514350" algn="just">
              <a:buFont typeface="+mj-lt"/>
              <a:buAutoNum type="romanUcPeriod"/>
            </a:pPr>
            <a:endParaRPr lang="es-PE" sz="3000" b="1" dirty="0"/>
          </a:p>
          <a:p>
            <a:pPr marL="514350" indent="-514350" algn="just">
              <a:buFont typeface="+mj-lt"/>
              <a:buAutoNum type="romanUcPeriod"/>
            </a:pPr>
            <a:r>
              <a:rPr lang="es-PE" sz="3000" b="1" dirty="0"/>
              <a:t>Propuesta de metas nacionales NDT.</a:t>
            </a:r>
          </a:p>
          <a:p>
            <a:pPr marL="514350" indent="-514350" algn="just">
              <a:buFont typeface="+mj-lt"/>
              <a:buAutoNum type="romanUcPeriod"/>
            </a:pPr>
            <a:endParaRPr lang="es-PE" sz="3000" b="1" dirty="0"/>
          </a:p>
          <a:p>
            <a:pPr marL="514350" indent="-514350" algn="just">
              <a:buFont typeface="+mj-lt"/>
              <a:buAutoNum type="romanUcPeriod"/>
            </a:pPr>
            <a:r>
              <a:rPr lang="es-PE" sz="3000" b="1" dirty="0"/>
              <a:t>Propuesta de medidas para NDT.</a:t>
            </a:r>
          </a:p>
        </p:txBody>
      </p:sp>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6 CuadroTexto">
            <a:extLst>
              <a:ext uri="{FF2B5EF4-FFF2-40B4-BE49-F238E27FC236}">
                <a16:creationId xmlns:a16="http://schemas.microsoft.com/office/drawing/2014/main" xmlns="" id="{AD8E33B3-1E60-4F75-80F2-41E628E27FF5}"/>
              </a:ext>
            </a:extLst>
          </p:cNvPr>
          <p:cNvSpPr txBox="1"/>
          <p:nvPr/>
        </p:nvSpPr>
        <p:spPr>
          <a:xfrm>
            <a:off x="410121" y="504460"/>
            <a:ext cx="6873449" cy="630942"/>
          </a:xfrm>
          <a:prstGeom prst="rect">
            <a:avLst/>
          </a:prstGeom>
          <a:noFill/>
        </p:spPr>
        <p:txBody>
          <a:bodyPr wrap="square" rtlCol="0">
            <a:spAutoFit/>
          </a:bodyPr>
          <a:lstStyle/>
          <a:p>
            <a:pPr algn="just"/>
            <a:r>
              <a:rPr lang="es-PE" sz="3500" b="1" u="sng" dirty="0">
                <a:solidFill>
                  <a:schemeClr val="bg1">
                    <a:lumMod val="50000"/>
                  </a:schemeClr>
                </a:solidFill>
              </a:rPr>
              <a:t>Contenido de la presentación</a:t>
            </a:r>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5717" y="172252"/>
            <a:ext cx="3338944" cy="668269"/>
          </a:xfrm>
          <a:prstGeom prst="rect">
            <a:avLst/>
          </a:prstGeom>
        </p:spPr>
      </p:pic>
    </p:spTree>
    <p:extLst>
      <p:ext uri="{BB962C8B-B14F-4D97-AF65-F5344CB8AC3E}">
        <p14:creationId xmlns:p14="http://schemas.microsoft.com/office/powerpoint/2010/main" val="411191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25322" y="409756"/>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8</a:t>
            </a:r>
            <a:r>
              <a:rPr lang="es-ES" sz="2000" b="1" dirty="0">
                <a:solidFill>
                  <a:schemeClr val="accent6">
                    <a:lumMod val="75000"/>
                  </a:schemeClr>
                </a:solidFill>
                <a:latin typeface="Calibri"/>
              </a:rPr>
              <a:t>: </a:t>
            </a:r>
            <a:r>
              <a:rPr lang="es-PE" sz="2000" b="1" dirty="0">
                <a:solidFill>
                  <a:schemeClr val="accent6">
                    <a:lumMod val="75000"/>
                  </a:schemeClr>
                </a:solidFill>
                <a:latin typeface="Calibri"/>
              </a:rPr>
              <a:t>Al 2030, 9 410 hectáreas de suelos agrarios son acondicionados con prácticas de manejo y conservación de suelos que mejoran su capacidad productiva.</a:t>
            </a:r>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1837431"/>
            <a:ext cx="0" cy="324352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2377526"/>
            <a:ext cx="4767531" cy="1998239"/>
          </a:xfrm>
          <a:prstGeom prst="rect">
            <a:avLst/>
          </a:prstGeom>
        </p:spPr>
        <p:txBody>
          <a:bodyPr wrap="square">
            <a:spAutoFit/>
          </a:bodyPr>
          <a:lstStyle/>
          <a:p>
            <a:pPr algn="just">
              <a:lnSpc>
                <a:spcPct val="107000"/>
              </a:lnSpc>
              <a:spcAft>
                <a:spcPts val="800"/>
              </a:spcAft>
            </a:pPr>
            <a:r>
              <a:rPr lang="es-PE" b="1" u="sng" dirty="0">
                <a:ea typeface="Calibri" panose="020F0502020204030204" pitchFamily="34" charset="0"/>
                <a:cs typeface="Times New Roman" panose="02020603050405020304" pitchFamily="18" charset="0"/>
              </a:rPr>
              <a:t>Medidas ya adoptadas (NDC):</a:t>
            </a:r>
          </a:p>
          <a:p>
            <a:pPr algn="just">
              <a:lnSpc>
                <a:spcPct val="107000"/>
              </a:lnSpc>
              <a:spcAft>
                <a:spcPts val="800"/>
              </a:spcAft>
            </a:pPr>
            <a:endParaRPr lang="es-PE" b="1" u="sng" dirty="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ES" dirty="0"/>
              <a:t>Medida </a:t>
            </a:r>
            <a:r>
              <a:rPr lang="es-ES" dirty="0" smtClean="0"/>
              <a:t>8.1: </a:t>
            </a:r>
            <a:r>
              <a:rPr lang="es-ES" dirty="0"/>
              <a:t>Implementación de buenas prácticas de fertilización de los suelos en zonas vulnerables a peligros asociados al cambio climático (MACC – P1 Agricultura).</a:t>
            </a:r>
          </a:p>
        </p:txBody>
      </p:sp>
      <p:sp>
        <p:nvSpPr>
          <p:cNvPr id="12" name="Rectángulo 11">
            <a:extLst>
              <a:ext uri="{FF2B5EF4-FFF2-40B4-BE49-F238E27FC236}">
                <a16:creationId xmlns:a16="http://schemas.microsoft.com/office/drawing/2014/main" xmlns="" id="{DFEE58E3-3F5D-43ED-8A90-725A3FF88900}"/>
              </a:ext>
            </a:extLst>
          </p:cNvPr>
          <p:cNvSpPr/>
          <p:nvPr/>
        </p:nvSpPr>
        <p:spPr>
          <a:xfrm>
            <a:off x="6446797" y="2377525"/>
            <a:ext cx="4767531" cy="2275238"/>
          </a:xfrm>
          <a:prstGeom prst="rect">
            <a:avLst/>
          </a:prstGeom>
        </p:spPr>
        <p:txBody>
          <a:bodyPr wrap="square">
            <a:spAutoFit/>
          </a:bodyPr>
          <a:lstStyle/>
          <a:p>
            <a:pPr algn="just">
              <a:lnSpc>
                <a:spcPct val="107000"/>
              </a:lnSpc>
              <a:spcAft>
                <a:spcPts val="800"/>
              </a:spcAft>
            </a:pPr>
            <a:r>
              <a:rPr lang="es-PE" b="1" u="sng" dirty="0">
                <a:ea typeface="Calibri" panose="020F0502020204030204" pitchFamily="34" charset="0"/>
                <a:cs typeface="Times New Roman" panose="02020603050405020304" pitchFamily="18" charset="0"/>
              </a:rPr>
              <a:t>Medidas ya adoptadas (NDC):</a:t>
            </a:r>
          </a:p>
          <a:p>
            <a:pPr algn="just">
              <a:lnSpc>
                <a:spcPct val="107000"/>
              </a:lnSpc>
              <a:spcAft>
                <a:spcPts val="800"/>
              </a:spcAft>
            </a:pPr>
            <a:endParaRPr lang="es-PE" b="1" u="sng" dirty="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ES" dirty="0"/>
              <a:t>Medida </a:t>
            </a:r>
            <a:r>
              <a:rPr lang="es-ES" dirty="0" smtClean="0"/>
              <a:t>8.2: </a:t>
            </a:r>
            <a:r>
              <a:rPr lang="es-ES" dirty="0"/>
              <a:t>Implementación de tecnologías de manejo y control de la erosión de suelos en zonas vulnerables a peligros asociados al cambio climático (MACC – P1 Agricultura).</a:t>
            </a:r>
            <a:endParaRPr lang="es-PE" dirty="0"/>
          </a:p>
          <a:p>
            <a:pPr marL="285750" lvl="0" indent="-285750" algn="just">
              <a:buFont typeface="Arial" panose="020B0604020202020204" pitchFamily="34" charset="0"/>
              <a:buChar char="•"/>
            </a:pPr>
            <a:endParaRPr lang="es-ES" dirty="0"/>
          </a:p>
        </p:txBody>
      </p:sp>
    </p:spTree>
    <p:extLst>
      <p:ext uri="{BB962C8B-B14F-4D97-AF65-F5344CB8AC3E}">
        <p14:creationId xmlns:p14="http://schemas.microsoft.com/office/powerpoint/2010/main" val="3969173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25322" y="409756"/>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a:t>
            </a:r>
            <a:r>
              <a:rPr lang="es-PE" sz="2000" b="1" dirty="0">
                <a:solidFill>
                  <a:schemeClr val="accent6">
                    <a:lumMod val="75000"/>
                  </a:schemeClr>
                </a:solidFill>
                <a:latin typeface="Calibri"/>
              </a:rPr>
              <a:t>9: Al 2030, el 3.5% de los suelos agrarios de uso intensivo son recuperados para procesos productivos resilientes.</a:t>
            </a:r>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1777047"/>
            <a:ext cx="0" cy="324352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2066976"/>
            <a:ext cx="4767531" cy="2165465"/>
          </a:xfrm>
          <a:prstGeom prst="rect">
            <a:avLst/>
          </a:prstGeom>
        </p:spPr>
        <p:txBody>
          <a:bodyPr wrap="square">
            <a:spAutoFit/>
          </a:bodyPr>
          <a:lstStyle/>
          <a:p>
            <a:pPr algn="just">
              <a:lnSpc>
                <a:spcPct val="107000"/>
              </a:lnSpc>
              <a:spcAft>
                <a:spcPts val="800"/>
              </a:spcAft>
            </a:pPr>
            <a:r>
              <a:rPr lang="es-PE" sz="1700" b="1" u="sng" dirty="0">
                <a:ea typeface="Calibri" panose="020F0502020204030204" pitchFamily="34" charset="0"/>
                <a:cs typeface="Times New Roman" panose="02020603050405020304" pitchFamily="18" charset="0"/>
              </a:rPr>
              <a:t>Medidas ya adoptadas (NDC):</a:t>
            </a:r>
          </a:p>
          <a:p>
            <a:pPr algn="just">
              <a:lnSpc>
                <a:spcPct val="107000"/>
              </a:lnSpc>
              <a:spcAft>
                <a:spcPts val="800"/>
              </a:spcAft>
            </a:pPr>
            <a:endParaRPr lang="es-PE" sz="1700" b="1" u="sng" dirty="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ES" sz="1700" dirty="0"/>
              <a:t>Medida </a:t>
            </a:r>
            <a:r>
              <a:rPr lang="es-ES" sz="1700" dirty="0" smtClean="0"/>
              <a:t>9.1: </a:t>
            </a:r>
            <a:r>
              <a:rPr lang="es-ES" sz="1700" dirty="0"/>
              <a:t>Implementación de tecnologías de recuperación de suelos agrarios degradados por uso intensivo agrario para procesos productivos resilientes ante peligros asociados al cambio climático (MACC – P3 Agricultura). </a:t>
            </a:r>
            <a:endParaRPr lang="es-PE" sz="1700" dirty="0"/>
          </a:p>
        </p:txBody>
      </p:sp>
      <p:sp>
        <p:nvSpPr>
          <p:cNvPr id="12" name="Rectángulo 11">
            <a:extLst>
              <a:ext uri="{FF2B5EF4-FFF2-40B4-BE49-F238E27FC236}">
                <a16:creationId xmlns:a16="http://schemas.microsoft.com/office/drawing/2014/main" xmlns="" id="{DFEE58E3-3F5D-43ED-8A90-725A3FF88900}"/>
              </a:ext>
            </a:extLst>
          </p:cNvPr>
          <p:cNvSpPr/>
          <p:nvPr/>
        </p:nvSpPr>
        <p:spPr>
          <a:xfrm>
            <a:off x="6446797" y="2023845"/>
            <a:ext cx="4767531" cy="2950295"/>
          </a:xfrm>
          <a:prstGeom prst="rect">
            <a:avLst/>
          </a:prstGeom>
        </p:spPr>
        <p:txBody>
          <a:bodyPr wrap="square">
            <a:spAutoFit/>
          </a:bodyPr>
          <a:lstStyle/>
          <a:p>
            <a:pPr algn="just">
              <a:lnSpc>
                <a:spcPct val="107000"/>
              </a:lnSpc>
              <a:spcAft>
                <a:spcPts val="800"/>
              </a:spcAft>
            </a:pPr>
            <a:r>
              <a:rPr lang="es-PE" sz="1700" b="1" u="sng" dirty="0">
                <a:ea typeface="Calibri" panose="020F0502020204030204" pitchFamily="34" charset="0"/>
                <a:cs typeface="Times New Roman" panose="02020603050405020304" pitchFamily="18" charset="0"/>
              </a:rPr>
              <a:t>Medidas propuestas:</a:t>
            </a:r>
          </a:p>
          <a:p>
            <a:pPr algn="just">
              <a:lnSpc>
                <a:spcPct val="107000"/>
              </a:lnSpc>
              <a:spcAft>
                <a:spcPts val="800"/>
              </a:spcAft>
            </a:pPr>
            <a:endParaRPr lang="es-PE" sz="1700" b="1" u="sng" dirty="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ES" sz="1700" dirty="0"/>
              <a:t>Medida </a:t>
            </a:r>
            <a:r>
              <a:rPr lang="es-ES" sz="1700" dirty="0" smtClean="0"/>
              <a:t>9.2: </a:t>
            </a:r>
            <a:r>
              <a:rPr lang="es-ES" sz="1700" dirty="0"/>
              <a:t>Fortalecimiento del programa presupuestal 0089 “Reducción de la degradación de los suelos agrarios a cargo de AGRORURAL” y otros programas y proyectos de MINAGRI con la incorporación de nuevos enfoques de sostenibilidad para la producción agraria en coordinación con MINAM.</a:t>
            </a:r>
            <a:endParaRPr lang="es-PE" sz="1700" dirty="0"/>
          </a:p>
          <a:p>
            <a:pPr marL="285750" lvl="0" indent="-285750" algn="just">
              <a:buFont typeface="Arial" panose="020B0604020202020204" pitchFamily="34" charset="0"/>
              <a:buChar char="•"/>
            </a:pPr>
            <a:endParaRPr lang="es-ES" sz="1700" dirty="0"/>
          </a:p>
        </p:txBody>
      </p:sp>
    </p:spTree>
    <p:extLst>
      <p:ext uri="{BB962C8B-B14F-4D97-AF65-F5344CB8AC3E}">
        <p14:creationId xmlns:p14="http://schemas.microsoft.com/office/powerpoint/2010/main" val="46240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25322" y="409756"/>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10: </a:t>
            </a:r>
            <a:r>
              <a:rPr lang="es-PE" sz="2000" b="1" dirty="0">
                <a:solidFill>
                  <a:schemeClr val="accent6">
                    <a:lumMod val="75000"/>
                  </a:schemeClr>
                </a:solidFill>
                <a:latin typeface="Calibri"/>
              </a:rPr>
              <a:t>Al 2030, el 39% de los productores agrarios disponen e implementan buenas prácticas agropecuarias.</a:t>
            </a:r>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1863309"/>
            <a:ext cx="0" cy="324352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2377526"/>
            <a:ext cx="4767531" cy="1721240"/>
          </a:xfrm>
          <a:prstGeom prst="rect">
            <a:avLst/>
          </a:prstGeom>
        </p:spPr>
        <p:txBody>
          <a:bodyPr wrap="square">
            <a:spAutoFit/>
          </a:bodyPr>
          <a:lstStyle/>
          <a:p>
            <a:pPr algn="just">
              <a:lnSpc>
                <a:spcPct val="107000"/>
              </a:lnSpc>
              <a:spcAft>
                <a:spcPts val="800"/>
              </a:spcAft>
            </a:pPr>
            <a:r>
              <a:rPr lang="es-PE" b="1" u="sng" dirty="0">
                <a:ea typeface="Calibri" panose="020F0502020204030204" pitchFamily="34" charset="0"/>
                <a:cs typeface="Times New Roman" panose="02020603050405020304" pitchFamily="18" charset="0"/>
              </a:rPr>
              <a:t>Medidas ya adoptadas (NDC):</a:t>
            </a:r>
          </a:p>
          <a:p>
            <a:pPr algn="just">
              <a:lnSpc>
                <a:spcPct val="107000"/>
              </a:lnSpc>
              <a:spcAft>
                <a:spcPts val="800"/>
              </a:spcAft>
            </a:pPr>
            <a:endParaRPr lang="es-PE" b="1" u="sng" dirty="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ES" dirty="0"/>
              <a:t>Medida </a:t>
            </a:r>
            <a:r>
              <a:rPr lang="es-ES" dirty="0" smtClean="0"/>
              <a:t>10.1: </a:t>
            </a:r>
            <a:r>
              <a:rPr lang="es-ES" dirty="0"/>
              <a:t>Diversificación productiva en cultivos y crianzas con mayor vulnerabilidad al cambio climático (MACC1-P4- Agricultura)</a:t>
            </a:r>
          </a:p>
        </p:txBody>
      </p:sp>
      <p:sp>
        <p:nvSpPr>
          <p:cNvPr id="12" name="Rectángulo 11">
            <a:extLst>
              <a:ext uri="{FF2B5EF4-FFF2-40B4-BE49-F238E27FC236}">
                <a16:creationId xmlns:a16="http://schemas.microsoft.com/office/drawing/2014/main" xmlns="" id="{DFEE58E3-3F5D-43ED-8A90-725A3FF88900}"/>
              </a:ext>
            </a:extLst>
          </p:cNvPr>
          <p:cNvSpPr/>
          <p:nvPr/>
        </p:nvSpPr>
        <p:spPr>
          <a:xfrm>
            <a:off x="6446797" y="2334395"/>
            <a:ext cx="4767531" cy="2552237"/>
          </a:xfrm>
          <a:prstGeom prst="rect">
            <a:avLst/>
          </a:prstGeom>
        </p:spPr>
        <p:txBody>
          <a:bodyPr wrap="square">
            <a:spAutoFit/>
          </a:bodyPr>
          <a:lstStyle/>
          <a:p>
            <a:pPr algn="just">
              <a:lnSpc>
                <a:spcPct val="107000"/>
              </a:lnSpc>
              <a:spcAft>
                <a:spcPts val="800"/>
              </a:spcAft>
            </a:pPr>
            <a:r>
              <a:rPr lang="es-PE" b="1" u="sng" dirty="0">
                <a:ea typeface="Calibri" panose="020F0502020204030204" pitchFamily="34" charset="0"/>
                <a:cs typeface="Times New Roman" panose="02020603050405020304" pitchFamily="18" charset="0"/>
              </a:rPr>
              <a:t>Medidas ya adoptadas (NDC):</a:t>
            </a:r>
          </a:p>
          <a:p>
            <a:pPr algn="just">
              <a:lnSpc>
                <a:spcPct val="107000"/>
              </a:lnSpc>
              <a:spcAft>
                <a:spcPts val="800"/>
              </a:spcAft>
            </a:pPr>
            <a:endParaRPr lang="es-PE" b="1" u="sng" dirty="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PE" dirty="0"/>
              <a:t>Medida </a:t>
            </a:r>
            <a:r>
              <a:rPr lang="es-PE" dirty="0" smtClean="0"/>
              <a:t>10.2: </a:t>
            </a:r>
            <a:r>
              <a:rPr lang="es-PE" dirty="0"/>
              <a:t>Manejo integrado de plagas y enfermedades en cultivos y manejo preventivo de enfermedades en crianzas, con mayor vulnerabilidad al cambio climático (MACC2-P4-Agricultura).</a:t>
            </a:r>
          </a:p>
          <a:p>
            <a:pPr marL="285750" lvl="0" indent="-285750" algn="just">
              <a:buFont typeface="Arial" panose="020B0604020202020204" pitchFamily="34" charset="0"/>
              <a:buChar char="•"/>
            </a:pPr>
            <a:endParaRPr lang="es-ES" dirty="0"/>
          </a:p>
        </p:txBody>
      </p:sp>
    </p:spTree>
    <p:extLst>
      <p:ext uri="{BB962C8B-B14F-4D97-AF65-F5344CB8AC3E}">
        <p14:creationId xmlns:p14="http://schemas.microsoft.com/office/powerpoint/2010/main" val="179869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59826" y="772062"/>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11</a:t>
            </a:r>
            <a:r>
              <a:rPr lang="es-PE" sz="2000" b="1" dirty="0">
                <a:solidFill>
                  <a:schemeClr val="accent6">
                    <a:lumMod val="75000"/>
                  </a:schemeClr>
                </a:solidFill>
                <a:latin typeface="Calibri"/>
              </a:rPr>
              <a:t>: </a:t>
            </a:r>
            <a:r>
              <a:rPr lang="es-ES" sz="2000" b="1" dirty="0">
                <a:solidFill>
                  <a:schemeClr val="accent6">
                    <a:lumMod val="75000"/>
                  </a:schemeClr>
                </a:solidFill>
                <a:latin typeface="Calibri"/>
              </a:rPr>
              <a:t>Al 2030, productores realizan una gestión adecuada de la alimentación de las crianzas en 7’036 885 hectáreas de pastos manejados e instalados en zonas vulnerables al cambio climático</a:t>
            </a:r>
            <a:endParaRPr lang="es-PE" sz="2000" b="1" dirty="0">
              <a:solidFill>
                <a:schemeClr val="accent6">
                  <a:lumMod val="75000"/>
                </a:schemeClr>
              </a:solidFill>
              <a:latin typeface="Calibri"/>
            </a:endParaRPr>
          </a:p>
        </p:txBody>
      </p:sp>
      <p:sp>
        <p:nvSpPr>
          <p:cNvPr id="10" name="Rectángulo 9">
            <a:extLst>
              <a:ext uri="{FF2B5EF4-FFF2-40B4-BE49-F238E27FC236}">
                <a16:creationId xmlns:a16="http://schemas.microsoft.com/office/drawing/2014/main" xmlns="" id="{C81A2032-3356-441B-A5B4-E6CA48ACF324}"/>
              </a:ext>
            </a:extLst>
          </p:cNvPr>
          <p:cNvSpPr/>
          <p:nvPr/>
        </p:nvSpPr>
        <p:spPr>
          <a:xfrm>
            <a:off x="1063924" y="2394778"/>
            <a:ext cx="9727721" cy="1571712"/>
          </a:xfrm>
          <a:prstGeom prst="rect">
            <a:avLst/>
          </a:prstGeom>
        </p:spPr>
        <p:txBody>
          <a:bodyPr wrap="square">
            <a:spAutoFit/>
          </a:bodyPr>
          <a:lstStyle/>
          <a:p>
            <a:pPr algn="just">
              <a:lnSpc>
                <a:spcPct val="107000"/>
              </a:lnSpc>
              <a:spcAft>
                <a:spcPts val="800"/>
              </a:spcAft>
            </a:pPr>
            <a:r>
              <a:rPr lang="es-PE" sz="2000" b="1" u="sng" dirty="0">
                <a:ea typeface="Calibri" panose="020F0502020204030204" pitchFamily="34" charset="0"/>
                <a:cs typeface="Times New Roman" panose="02020603050405020304" pitchFamily="18" charset="0"/>
              </a:rPr>
              <a:t>Medidas ya adoptadas (NDC):</a:t>
            </a:r>
          </a:p>
          <a:p>
            <a:pPr algn="just">
              <a:lnSpc>
                <a:spcPct val="107000"/>
              </a:lnSpc>
              <a:spcAft>
                <a:spcPts val="800"/>
              </a:spcAft>
            </a:pPr>
            <a:endParaRPr lang="es-PE" sz="2000" b="1" u="sng" dirty="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ES" sz="2000" dirty="0"/>
              <a:t>Medida </a:t>
            </a:r>
            <a:r>
              <a:rPr lang="es-ES" sz="2000" dirty="0" smtClean="0"/>
              <a:t>11.1: </a:t>
            </a:r>
            <a:r>
              <a:rPr lang="es-ES" sz="2000" dirty="0"/>
              <a:t>Manejo de praderas naturales para asegurar la alimentación de las crianzas y reducir su vulnerabilidad ante el cambio climático (MACC – P5 Agricultura).</a:t>
            </a:r>
            <a:endParaRPr lang="es-PE" sz="2000" dirty="0"/>
          </a:p>
        </p:txBody>
      </p:sp>
    </p:spTree>
    <p:extLst>
      <p:ext uri="{BB962C8B-B14F-4D97-AF65-F5344CB8AC3E}">
        <p14:creationId xmlns:p14="http://schemas.microsoft.com/office/powerpoint/2010/main" val="399706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25322" y="521898"/>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12</a:t>
            </a:r>
            <a:r>
              <a:rPr lang="es-PE" sz="2000" b="1" dirty="0">
                <a:solidFill>
                  <a:schemeClr val="accent6">
                    <a:lumMod val="75000"/>
                  </a:schemeClr>
                </a:solidFill>
                <a:latin typeface="Calibri"/>
              </a:rPr>
              <a:t>: Al 2030, el 8% de los ecosistemas del territorio son gestionados para garantizar la provisión de bienes y servicios</a:t>
            </a:r>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2122104"/>
            <a:ext cx="0" cy="324352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2144617"/>
            <a:ext cx="4767531" cy="3042821"/>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s-ES" dirty="0"/>
              <a:t>Medida </a:t>
            </a:r>
            <a:r>
              <a:rPr lang="es-ES" dirty="0" smtClean="0"/>
              <a:t>12.1: </a:t>
            </a:r>
            <a:r>
              <a:rPr lang="es-ES" dirty="0"/>
              <a:t>Implementación de prácticas ancestrales en el uso sostenible de la diversidad biológica, agua y suelos en 80 comunidades campesinas y nativas (P1-Act 1 – Bosques).</a:t>
            </a:r>
            <a:endParaRPr lang="es-PE" dirty="0"/>
          </a:p>
          <a:p>
            <a:pPr marL="342900" lvl="0" indent="-342900" algn="just">
              <a:lnSpc>
                <a:spcPct val="107000"/>
              </a:lnSpc>
              <a:spcAft>
                <a:spcPts val="0"/>
              </a:spcAft>
              <a:buFont typeface="Symbol" panose="05050102010706020507" pitchFamily="18" charset="2"/>
              <a:buChar char=""/>
            </a:pPr>
            <a:r>
              <a:rPr lang="es-ES" dirty="0"/>
              <a:t>Medida </a:t>
            </a:r>
            <a:r>
              <a:rPr lang="es-ES" dirty="0" smtClean="0"/>
              <a:t>12.2: </a:t>
            </a:r>
            <a:r>
              <a:rPr lang="es-ES" dirty="0"/>
              <a:t>Restauración de 8 450 hectáreas de ecosistemas en el ámbito del SINANPE para mantener la conectividad del paisaje y reducir impactos ante eventos climáticos extremos (P1-Act 2- Bosques)</a:t>
            </a:r>
            <a:endParaRPr lang="es-PE" dirty="0"/>
          </a:p>
        </p:txBody>
      </p:sp>
      <p:sp>
        <p:nvSpPr>
          <p:cNvPr id="12" name="Rectángulo 11">
            <a:extLst>
              <a:ext uri="{FF2B5EF4-FFF2-40B4-BE49-F238E27FC236}">
                <a16:creationId xmlns:a16="http://schemas.microsoft.com/office/drawing/2014/main" xmlns="" id="{DFEE58E3-3F5D-43ED-8A90-725A3FF88900}"/>
              </a:ext>
            </a:extLst>
          </p:cNvPr>
          <p:cNvSpPr/>
          <p:nvPr/>
        </p:nvSpPr>
        <p:spPr>
          <a:xfrm>
            <a:off x="6446797" y="2101486"/>
            <a:ext cx="4767531" cy="3139193"/>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s-ES" dirty="0"/>
              <a:t>Medida </a:t>
            </a:r>
            <a:r>
              <a:rPr lang="es-ES" dirty="0" smtClean="0"/>
              <a:t>12.3: </a:t>
            </a:r>
            <a:r>
              <a:rPr lang="es-ES" dirty="0"/>
              <a:t>Restauración de 42 400 hectáreas de ecosistemas forestales y otros ecosistemas de vegetación silvestre para mantener la funcionalidad del paisaje (P1-Act 4- Bosques)</a:t>
            </a:r>
            <a:endParaRPr lang="es-PE" dirty="0"/>
          </a:p>
          <a:p>
            <a:pPr marL="342900" lvl="0" indent="-342900" algn="just">
              <a:lnSpc>
                <a:spcPct val="107000"/>
              </a:lnSpc>
              <a:spcAft>
                <a:spcPts val="800"/>
              </a:spcAft>
              <a:buFont typeface="Symbol" panose="05050102010706020507" pitchFamily="18" charset="2"/>
              <a:buChar char=""/>
            </a:pPr>
            <a:r>
              <a:rPr lang="es-ES" dirty="0"/>
              <a:t>Medida </a:t>
            </a:r>
            <a:r>
              <a:rPr lang="es-ES" dirty="0" smtClean="0"/>
              <a:t>12.4: </a:t>
            </a:r>
            <a:r>
              <a:rPr lang="es-ES" dirty="0"/>
              <a:t>Implementación de prácticas sostenibles para la conservación del 100% de ecosistemas en cuencas hidrográficas del ámbito del SINANPE (P1-Act 5- Bosques)</a:t>
            </a:r>
            <a:endParaRPr lang="es-PE" dirty="0"/>
          </a:p>
          <a:p>
            <a:pPr marL="285750" lvl="0" indent="-285750" algn="just">
              <a:buFont typeface="Arial" panose="020B0604020202020204" pitchFamily="34" charset="0"/>
              <a:buChar char="•"/>
            </a:pPr>
            <a:endParaRPr lang="es-ES" dirty="0"/>
          </a:p>
        </p:txBody>
      </p:sp>
    </p:spTree>
    <p:extLst>
      <p:ext uri="{BB962C8B-B14F-4D97-AF65-F5344CB8AC3E}">
        <p14:creationId xmlns:p14="http://schemas.microsoft.com/office/powerpoint/2010/main" val="1045674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367749" y="885316"/>
            <a:ext cx="11530620" cy="64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13</a:t>
            </a:r>
            <a:r>
              <a:rPr lang="es-PE" sz="2000" b="1" dirty="0">
                <a:solidFill>
                  <a:schemeClr val="accent6">
                    <a:lumMod val="75000"/>
                  </a:schemeClr>
                </a:solidFill>
                <a:latin typeface="Calibri"/>
              </a:rPr>
              <a:t>: Al 2030, usuarios de bosques implementan un sistema de gestión integrada de plagas y enfermedades en bosques</a:t>
            </a:r>
          </a:p>
        </p:txBody>
      </p:sp>
      <p:sp>
        <p:nvSpPr>
          <p:cNvPr id="4" name="Rectángulo 3"/>
          <p:cNvSpPr/>
          <p:nvPr/>
        </p:nvSpPr>
        <p:spPr>
          <a:xfrm>
            <a:off x="522513" y="1774860"/>
            <a:ext cx="11146971" cy="1323439"/>
          </a:xfrm>
          <a:prstGeom prst="rect">
            <a:avLst/>
          </a:prstGeom>
        </p:spPr>
        <p:txBody>
          <a:bodyPr wrap="square">
            <a:spAutoFit/>
          </a:bodyPr>
          <a:lstStyle/>
          <a:p>
            <a:r>
              <a:rPr lang="es-PE" sz="2000" b="1" u="sng" dirty="0"/>
              <a:t>Medidas ya adoptadas (NDC):</a:t>
            </a:r>
          </a:p>
          <a:p>
            <a:endParaRPr lang="es-PE" sz="2000" u="sng" dirty="0"/>
          </a:p>
          <a:p>
            <a:pPr marL="285750" lvl="0" indent="-285750" algn="just">
              <a:buFont typeface="Arial" panose="020B0604020202020204" pitchFamily="34" charset="0"/>
              <a:buChar char="•"/>
            </a:pPr>
            <a:r>
              <a:rPr lang="es-ES" sz="2000" dirty="0"/>
              <a:t>Medida </a:t>
            </a:r>
            <a:r>
              <a:rPr lang="es-ES" sz="2000" dirty="0" smtClean="0"/>
              <a:t>13.1: </a:t>
            </a:r>
            <a:r>
              <a:rPr lang="es-ES" sz="2000" dirty="0"/>
              <a:t>Implementación de sistema de vigilancia y control de plagas y enfermedades en 1 032 hectáreas de bosques vulnerables a eventos climáticos extremos (P2-Act 6- Bosques)</a:t>
            </a:r>
            <a:endParaRPr lang="es-PE" sz="2000" dirty="0"/>
          </a:p>
        </p:txBody>
      </p:sp>
      <p:sp>
        <p:nvSpPr>
          <p:cNvPr id="9" name="Título 5">
            <a:extLst>
              <a:ext uri="{FF2B5EF4-FFF2-40B4-BE49-F238E27FC236}">
                <a16:creationId xmlns:a16="http://schemas.microsoft.com/office/drawing/2014/main" xmlns="" id="{9CAD47B5-DA74-46C4-982B-C9CA36BDA71A}"/>
              </a:ext>
            </a:extLst>
          </p:cNvPr>
          <p:cNvSpPr txBox="1">
            <a:spLocks/>
          </p:cNvSpPr>
          <p:nvPr/>
        </p:nvSpPr>
        <p:spPr bwMode="auto">
          <a:xfrm>
            <a:off x="447261" y="3562264"/>
            <a:ext cx="11388634" cy="62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14</a:t>
            </a:r>
            <a:r>
              <a:rPr lang="es-PE" sz="2000" b="1" dirty="0">
                <a:solidFill>
                  <a:schemeClr val="accent6">
                    <a:lumMod val="75000"/>
                  </a:schemeClr>
                </a:solidFill>
                <a:latin typeface="Calibri"/>
              </a:rPr>
              <a:t>: Al 2030, instituciones del Gobierno implementan acciones oportunas para gestionar los riesgos ante incendios forestales</a:t>
            </a:r>
          </a:p>
        </p:txBody>
      </p:sp>
      <p:sp>
        <p:nvSpPr>
          <p:cNvPr id="3" name="Rectángulo 2"/>
          <p:cNvSpPr/>
          <p:nvPr/>
        </p:nvSpPr>
        <p:spPr>
          <a:xfrm>
            <a:off x="522513" y="4450419"/>
            <a:ext cx="11313382" cy="1323439"/>
          </a:xfrm>
          <a:prstGeom prst="rect">
            <a:avLst/>
          </a:prstGeom>
        </p:spPr>
        <p:txBody>
          <a:bodyPr wrap="square">
            <a:spAutoFit/>
          </a:bodyPr>
          <a:lstStyle/>
          <a:p>
            <a:pPr lvl="0" algn="just"/>
            <a:r>
              <a:rPr lang="es-PE" sz="2000" b="1" u="sng" dirty="0"/>
              <a:t>Medidas ya adoptadas (NDC</a:t>
            </a:r>
            <a:r>
              <a:rPr lang="es-PE" sz="2000" b="1" u="sng" dirty="0" smtClean="0"/>
              <a:t>):</a:t>
            </a:r>
          </a:p>
          <a:p>
            <a:pPr lvl="0" algn="just"/>
            <a:endParaRPr lang="es-ES" sz="2000" dirty="0" smtClean="0"/>
          </a:p>
          <a:p>
            <a:pPr marL="285750" lvl="0" indent="-285750" algn="just">
              <a:buFont typeface="Arial" panose="020B0604020202020204" pitchFamily="34" charset="0"/>
              <a:buChar char="•"/>
            </a:pPr>
            <a:r>
              <a:rPr lang="es-ES" sz="2000" dirty="0" smtClean="0"/>
              <a:t>Medida 14.1: </a:t>
            </a:r>
            <a:r>
              <a:rPr lang="es-ES" sz="2000" dirty="0"/>
              <a:t>Implementación del sistema de estimación, prevención, reducción y respuesta ante riesgos por incendios forestales en zonas con alta frecuencia de focos de calor (P3-Act 7- Bosques)</a:t>
            </a:r>
            <a:endParaRPr lang="es-PE" sz="2000" dirty="0"/>
          </a:p>
        </p:txBody>
      </p:sp>
    </p:spTree>
    <p:extLst>
      <p:ext uri="{BB962C8B-B14F-4D97-AF65-F5344CB8AC3E}">
        <p14:creationId xmlns:p14="http://schemas.microsoft.com/office/powerpoint/2010/main" val="1649821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425322" y="409756"/>
            <a:ext cx="11360426" cy="10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just"/>
            <a:r>
              <a:rPr lang="es-PE" altLang="es-PE" sz="2000" b="1" dirty="0">
                <a:solidFill>
                  <a:schemeClr val="accent6">
                    <a:lumMod val="75000"/>
                  </a:schemeClr>
                </a:solidFill>
                <a:latin typeface="Calibri"/>
              </a:rPr>
              <a:t>Medidas para la meta 15: </a:t>
            </a:r>
            <a:r>
              <a:rPr lang="es-PE" sz="2000" b="1" dirty="0">
                <a:solidFill>
                  <a:schemeClr val="accent6">
                    <a:lumMod val="75000"/>
                  </a:schemeClr>
                </a:solidFill>
                <a:latin typeface="Calibri"/>
              </a:rPr>
              <a:t>Al 2030, instituciones del Gobierno cuentan con un sistema de prevención, supervisión y fiscalización de las actividades desarrolladas en los bosques, implementado al 100%.</a:t>
            </a:r>
          </a:p>
        </p:txBody>
      </p:sp>
      <p:cxnSp>
        <p:nvCxnSpPr>
          <p:cNvPr id="9" name="Conector recto 8">
            <a:extLst>
              <a:ext uri="{FF2B5EF4-FFF2-40B4-BE49-F238E27FC236}">
                <a16:creationId xmlns:a16="http://schemas.microsoft.com/office/drawing/2014/main" xmlns="" id="{A437E436-E51B-4BFD-B49A-A49FB076AE8A}"/>
              </a:ext>
            </a:extLst>
          </p:cNvPr>
          <p:cNvCxnSpPr>
            <a:cxnSpLocks/>
          </p:cNvCxnSpPr>
          <p:nvPr/>
        </p:nvCxnSpPr>
        <p:spPr>
          <a:xfrm>
            <a:off x="6096000" y="2122104"/>
            <a:ext cx="0" cy="314863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C81A2032-3356-441B-A5B4-E6CA48ACF324}"/>
              </a:ext>
            </a:extLst>
          </p:cNvPr>
          <p:cNvSpPr/>
          <p:nvPr/>
        </p:nvSpPr>
        <p:spPr>
          <a:xfrm>
            <a:off x="1063924" y="2394775"/>
            <a:ext cx="4767531" cy="2554545"/>
          </a:xfrm>
          <a:prstGeom prst="rect">
            <a:avLst/>
          </a:prstGeom>
        </p:spPr>
        <p:txBody>
          <a:bodyPr wrap="square">
            <a:spAutoFit/>
          </a:bodyPr>
          <a:lstStyle/>
          <a:p>
            <a:pPr algn="just"/>
            <a:r>
              <a:rPr lang="es-PE" sz="2000" b="1" u="sng" dirty="0"/>
              <a:t>Medidas ya adoptadas (NDC):</a:t>
            </a:r>
          </a:p>
          <a:p>
            <a:pPr marL="285750" indent="-285750" algn="just">
              <a:buFont typeface="Arial" panose="020B0604020202020204" pitchFamily="34" charset="0"/>
              <a:buChar char="•"/>
            </a:pPr>
            <a:endParaRPr lang="es-PE" sz="2000" u="sng" dirty="0"/>
          </a:p>
          <a:p>
            <a:pPr marL="285750" lvl="0" indent="-285750" algn="just">
              <a:buFont typeface="Arial" panose="020B0604020202020204" pitchFamily="34" charset="0"/>
              <a:buChar char="•"/>
            </a:pPr>
            <a:r>
              <a:rPr lang="es-ES" sz="2000" dirty="0"/>
              <a:t>Medida </a:t>
            </a:r>
            <a:r>
              <a:rPr lang="es-ES" sz="2000" dirty="0" smtClean="0"/>
              <a:t>15.1: </a:t>
            </a:r>
            <a:r>
              <a:rPr lang="es-ES" sz="2000" dirty="0"/>
              <a:t>Implementación del sistema de monitoreo alrededor de los bosques en el 100% de áreas de cobertura forestal, para el control, vigilancia y fiscalización (P4-Act 1- Bosques).</a:t>
            </a:r>
          </a:p>
        </p:txBody>
      </p:sp>
      <p:sp>
        <p:nvSpPr>
          <p:cNvPr id="12" name="Rectángulo 11">
            <a:extLst>
              <a:ext uri="{FF2B5EF4-FFF2-40B4-BE49-F238E27FC236}">
                <a16:creationId xmlns:a16="http://schemas.microsoft.com/office/drawing/2014/main" xmlns="" id="{DFEE58E3-3F5D-43ED-8A90-725A3FF88900}"/>
              </a:ext>
            </a:extLst>
          </p:cNvPr>
          <p:cNvSpPr/>
          <p:nvPr/>
        </p:nvSpPr>
        <p:spPr>
          <a:xfrm>
            <a:off x="6446797" y="2351647"/>
            <a:ext cx="4767531" cy="1938992"/>
          </a:xfrm>
          <a:prstGeom prst="rect">
            <a:avLst/>
          </a:prstGeom>
        </p:spPr>
        <p:txBody>
          <a:bodyPr wrap="square">
            <a:spAutoFit/>
          </a:bodyPr>
          <a:lstStyle/>
          <a:p>
            <a:pPr lvl="0" algn="just"/>
            <a:r>
              <a:rPr lang="es-ES" sz="2000" b="1" u="sng" dirty="0"/>
              <a:t>Medidas ya adoptadas (NDC):</a:t>
            </a:r>
          </a:p>
          <a:p>
            <a:pPr lvl="0" algn="just"/>
            <a:endParaRPr lang="es-ES" sz="2000" b="1" dirty="0"/>
          </a:p>
          <a:p>
            <a:pPr marL="285750" lvl="0" indent="-285750" algn="just">
              <a:buFont typeface="Arial" panose="020B0604020202020204" pitchFamily="34" charset="0"/>
              <a:buChar char="•"/>
            </a:pPr>
            <a:r>
              <a:rPr lang="es-ES" sz="2000" dirty="0"/>
              <a:t>Medida </a:t>
            </a:r>
            <a:r>
              <a:rPr lang="es-ES" sz="2000" dirty="0" smtClean="0"/>
              <a:t>15.2: </a:t>
            </a:r>
            <a:r>
              <a:rPr lang="es-ES" sz="2000" dirty="0"/>
              <a:t>Implementación del sistema de vigilancia y control en Áreas Naturales Protegidas en el 100% de la superficie de ANP (P4-Act 2- Bosques).</a:t>
            </a:r>
            <a:endParaRPr lang="es-PE" sz="2000" dirty="0"/>
          </a:p>
        </p:txBody>
      </p:sp>
    </p:spTree>
    <p:extLst>
      <p:ext uri="{BB962C8B-B14F-4D97-AF65-F5344CB8AC3E}">
        <p14:creationId xmlns:p14="http://schemas.microsoft.com/office/powerpoint/2010/main" val="468011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Rectángulo"/>
          <p:cNvSpPr>
            <a:spLocks noChangeArrowheads="1"/>
          </p:cNvSpPr>
          <p:nvPr/>
        </p:nvSpPr>
        <p:spPr bwMode="auto">
          <a:xfrm>
            <a:off x="158151" y="3097182"/>
            <a:ext cx="11869947" cy="707886"/>
          </a:xfrm>
          <a:prstGeom prst="rect">
            <a:avLst/>
          </a:prstGeom>
          <a:solidFill>
            <a:srgbClr val="F28F34"/>
          </a:solidFill>
          <a:ln>
            <a:noFill/>
          </a:ln>
          <a:extLst/>
        </p:spPr>
        <p:txBody>
          <a:bodyPr wrap="square">
            <a:spAutoFit/>
          </a:bodyPr>
          <a:lstStyle/>
          <a:p>
            <a:pPr algn="ctr">
              <a:spcBef>
                <a:spcPct val="50000"/>
              </a:spcBef>
            </a:pPr>
            <a:r>
              <a:rPr lang="es-ES" sz="4000" b="1" dirty="0">
                <a:solidFill>
                  <a:schemeClr val="bg1"/>
                </a:solidFill>
                <a:cs typeface="Calibri" pitchFamily="34" charset="0"/>
              </a:rPr>
              <a:t>¡Muchas gracias!</a:t>
            </a: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981" y="365534"/>
            <a:ext cx="2856570" cy="646558"/>
          </a:xfrm>
          <a:prstGeom prst="rect">
            <a:avLst/>
          </a:prstGeom>
        </p:spPr>
      </p:pic>
      <p:sp>
        <p:nvSpPr>
          <p:cNvPr id="12" name="Rectángulo 11">
            <a:extLst>
              <a:ext uri="{FF2B5EF4-FFF2-40B4-BE49-F238E27FC236}">
                <a16:creationId xmlns:a16="http://schemas.microsoft.com/office/drawing/2014/main" xmlns="" id="{4085A3C1-7AAD-4B14-A0AD-25D3C656AD26}"/>
              </a:ext>
            </a:extLst>
          </p:cNvPr>
          <p:cNvSpPr/>
          <p:nvPr/>
        </p:nvSpPr>
        <p:spPr>
          <a:xfrm>
            <a:off x="163902" y="163902"/>
            <a:ext cx="11869947" cy="6601648"/>
          </a:xfrm>
          <a:prstGeom prst="rect">
            <a:avLst/>
          </a:prstGeom>
          <a:noFill/>
          <a:ln w="38100">
            <a:solidFill>
              <a:srgbClr val="F28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Imagen 9">
            <a:extLst>
              <a:ext uri="{FF2B5EF4-FFF2-40B4-BE49-F238E27FC236}">
                <a16:creationId xmlns:a16="http://schemas.microsoft.com/office/drawing/2014/main" xmlns="" id="{40B74509-BCBA-4ACB-986D-57FC9F99D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4830" y="4931653"/>
            <a:ext cx="1908052" cy="1905004"/>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146" y="343823"/>
            <a:ext cx="3338944" cy="668269"/>
          </a:xfrm>
          <a:prstGeom prst="rect">
            <a:avLst/>
          </a:prstGeom>
        </p:spPr>
      </p:pic>
    </p:spTree>
    <p:extLst>
      <p:ext uri="{BB962C8B-B14F-4D97-AF65-F5344CB8AC3E}">
        <p14:creationId xmlns:p14="http://schemas.microsoft.com/office/powerpoint/2010/main" val="1773154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pic>
        <p:nvPicPr>
          <p:cNvPr id="16" name="Picture 3" descr="D:\documentos\LISSELZ\PREMIO NACIONAL AMBIENTAL\PNA ABE 2018\Site del Premio 2018\Redes Sociales\Redes Sociales-10-07.jpg">
            <a:extLst>
              <a:ext uri="{FF2B5EF4-FFF2-40B4-BE49-F238E27FC236}">
                <a16:creationId xmlns:a16="http://schemas.microsoft.com/office/drawing/2014/main" xmlns="" id="{AD1FF042-0214-4DA6-AC8F-63C425338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272" y="306812"/>
            <a:ext cx="8466565" cy="635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7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981" y="365534"/>
            <a:ext cx="2856570" cy="646558"/>
          </a:xfrm>
          <a:prstGeom prst="rect">
            <a:avLst/>
          </a:prstGeom>
        </p:spPr>
      </p:pic>
      <p:sp>
        <p:nvSpPr>
          <p:cNvPr id="12" name="Rectángulo 11">
            <a:extLst>
              <a:ext uri="{FF2B5EF4-FFF2-40B4-BE49-F238E27FC236}">
                <a16:creationId xmlns:a16="http://schemas.microsoft.com/office/drawing/2014/main" xmlns="" id="{4085A3C1-7AAD-4B14-A0AD-25D3C656AD26}"/>
              </a:ext>
            </a:extLst>
          </p:cNvPr>
          <p:cNvSpPr/>
          <p:nvPr/>
        </p:nvSpPr>
        <p:spPr>
          <a:xfrm>
            <a:off x="163902" y="163902"/>
            <a:ext cx="11869947" cy="6601648"/>
          </a:xfrm>
          <a:prstGeom prst="rect">
            <a:avLst/>
          </a:prstGeom>
          <a:noFill/>
          <a:ln w="38100">
            <a:solidFill>
              <a:srgbClr val="F28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Imagen 10">
            <a:extLst>
              <a:ext uri="{FF2B5EF4-FFF2-40B4-BE49-F238E27FC236}">
                <a16:creationId xmlns:a16="http://schemas.microsoft.com/office/drawing/2014/main" xmlns="" id="{8BD0624A-DA16-4AE6-A9A6-C371A66A4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1704" y="5141342"/>
            <a:ext cx="1528593" cy="1526151"/>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32" y="251596"/>
            <a:ext cx="4223768" cy="845362"/>
          </a:xfrm>
          <a:prstGeom prst="rect">
            <a:avLst/>
          </a:prstGeom>
        </p:spPr>
      </p:pic>
      <p:sp>
        <p:nvSpPr>
          <p:cNvPr id="8" name="6 CuadroTexto">
            <a:extLst>
              <a:ext uri="{FF2B5EF4-FFF2-40B4-BE49-F238E27FC236}">
                <a16:creationId xmlns:a16="http://schemas.microsoft.com/office/drawing/2014/main" xmlns="" id="{BED5E7DF-E061-4C45-B118-46878DE744F7}"/>
              </a:ext>
            </a:extLst>
          </p:cNvPr>
          <p:cNvSpPr txBox="1"/>
          <p:nvPr/>
        </p:nvSpPr>
        <p:spPr>
          <a:xfrm>
            <a:off x="0" y="3018638"/>
            <a:ext cx="12192000" cy="630942"/>
          </a:xfrm>
          <a:prstGeom prst="rect">
            <a:avLst/>
          </a:prstGeom>
          <a:noFill/>
        </p:spPr>
        <p:txBody>
          <a:bodyPr wrap="square" rtlCol="0">
            <a:spAutoFit/>
          </a:bodyPr>
          <a:lstStyle/>
          <a:p>
            <a:pPr algn="ctr"/>
            <a:r>
              <a:rPr lang="es-PE" sz="3500" b="1" dirty="0">
                <a:solidFill>
                  <a:schemeClr val="bg1">
                    <a:lumMod val="50000"/>
                  </a:schemeClr>
                </a:solidFill>
              </a:rPr>
              <a:t>ANTECEDENTES</a:t>
            </a:r>
          </a:p>
        </p:txBody>
      </p:sp>
    </p:spTree>
    <p:extLst>
      <p:ext uri="{BB962C8B-B14F-4D97-AF65-F5344CB8AC3E}">
        <p14:creationId xmlns:p14="http://schemas.microsoft.com/office/powerpoint/2010/main" val="268752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a:extLst>
              <a:ext uri="{FF2B5EF4-FFF2-40B4-BE49-F238E27FC236}">
                <a16:creationId xmlns:a16="http://schemas.microsoft.com/office/drawing/2014/main" xmlns="" id="{F5C27A54-75C9-4602-A485-DE2981BD8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11" name="Marcador de contenido 6"/>
          <p:cNvSpPr txBox="1">
            <a:spLocks/>
          </p:cNvSpPr>
          <p:nvPr/>
        </p:nvSpPr>
        <p:spPr bwMode="auto">
          <a:xfrm>
            <a:off x="1647656" y="1187450"/>
            <a:ext cx="8091573" cy="516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ü"/>
              <a:defRPr/>
            </a:pPr>
            <a:r>
              <a:rPr lang="es-PE" sz="1800" dirty="0"/>
              <a:t>La COP12 de la Convención de Naciones Unidas de Lucha contra la Desertificación (CNULD) en una de sus decisiones </a:t>
            </a:r>
            <a:r>
              <a:rPr lang="es-PE" sz="1800" b="1" dirty="0">
                <a:solidFill>
                  <a:srgbClr val="2F5597"/>
                </a:solidFill>
              </a:rPr>
              <a:t>aprobó que los países formulen metas nacionales voluntarias</a:t>
            </a:r>
            <a:r>
              <a:rPr lang="es-PE" sz="1800" dirty="0"/>
              <a:t> para alcanzar la Neutralidad de la Degradación de las Tierras (NDT).</a:t>
            </a:r>
          </a:p>
          <a:p>
            <a:pPr algn="just">
              <a:lnSpc>
                <a:spcPct val="150000"/>
              </a:lnSpc>
              <a:buFont typeface="Wingdings" panose="05000000000000000000" pitchFamily="2" charset="2"/>
              <a:buChar char="ü"/>
              <a:defRPr/>
            </a:pPr>
            <a:endParaRPr lang="es-PE" sz="500" dirty="0"/>
          </a:p>
          <a:p>
            <a:pPr algn="just">
              <a:lnSpc>
                <a:spcPct val="150000"/>
              </a:lnSpc>
              <a:buFont typeface="Wingdings" panose="05000000000000000000" pitchFamily="2" charset="2"/>
              <a:buChar char="ü"/>
            </a:pPr>
            <a:r>
              <a:rPr lang="es-PE" sz="1800" dirty="0"/>
              <a:t>El Perú </a:t>
            </a:r>
            <a:r>
              <a:rPr lang="es-PE" sz="1800" b="1" dirty="0">
                <a:solidFill>
                  <a:srgbClr val="2F5597"/>
                </a:solidFill>
              </a:rPr>
              <a:t>ratifica el Acuerdo de París </a:t>
            </a:r>
            <a:r>
              <a:rPr lang="es-PE" sz="1800" dirty="0"/>
              <a:t>sobre cambio climático el 22 de julio de 2016.</a:t>
            </a:r>
          </a:p>
          <a:p>
            <a:pPr algn="just">
              <a:lnSpc>
                <a:spcPct val="150000"/>
              </a:lnSpc>
              <a:buFont typeface="Wingdings" panose="05000000000000000000" pitchFamily="2" charset="2"/>
              <a:buChar char="ü"/>
            </a:pPr>
            <a:r>
              <a:rPr lang="es-PE" sz="1800" dirty="0"/>
              <a:t>Acuerdo de París entra en vigor el 4 de noviembre de 2016 y en éste se enmarcan las </a:t>
            </a:r>
            <a:r>
              <a:rPr lang="es-PE" sz="1800" b="1" dirty="0">
                <a:solidFill>
                  <a:srgbClr val="2F5597"/>
                </a:solidFill>
              </a:rPr>
              <a:t>Contribuciones Nacionales Determinadas (NDC)</a:t>
            </a:r>
            <a:r>
              <a:rPr lang="es-PE" sz="1800" dirty="0"/>
              <a:t>: acciones de adaptación y mitigación para adaptarnos en 5 áreas priorizadas y reducir nuestras emisiones en un 20% al año 2030, y un 10% adicional condicionado al apoyo de la Cooperación Internacional.</a:t>
            </a:r>
          </a:p>
          <a:p>
            <a:pPr algn="just">
              <a:lnSpc>
                <a:spcPct val="150000"/>
              </a:lnSpc>
              <a:buFont typeface="Wingdings" panose="05000000000000000000" pitchFamily="2" charset="2"/>
              <a:buChar char="ü"/>
            </a:pPr>
            <a:r>
              <a:rPr lang="es-PE" sz="1800" dirty="0"/>
              <a:t>Para fomentar una acción climática coordinada, se conformó el </a:t>
            </a:r>
            <a:r>
              <a:rPr lang="es-PE" sz="1800" b="1" dirty="0">
                <a:solidFill>
                  <a:srgbClr val="2F5597"/>
                </a:solidFill>
              </a:rPr>
              <a:t>Grupo de Trabajo Multisectorial (GTM-NDC) </a:t>
            </a:r>
            <a:r>
              <a:rPr lang="es-PE" sz="1800" dirty="0"/>
              <a:t>el 21 de julio de 2016.</a:t>
            </a:r>
          </a:p>
        </p:txBody>
      </p:sp>
      <p:sp>
        <p:nvSpPr>
          <p:cNvPr id="17" name="Título 5">
            <a:extLst>
              <a:ext uri="{FF2B5EF4-FFF2-40B4-BE49-F238E27FC236}">
                <a16:creationId xmlns:a16="http://schemas.microsoft.com/office/drawing/2014/main" xmlns="" id="{34507737-9965-4FC5-8BDC-41BEECCCD37F}"/>
              </a:ext>
            </a:extLst>
          </p:cNvPr>
          <p:cNvSpPr txBox="1">
            <a:spLocks/>
          </p:cNvSpPr>
          <p:nvPr/>
        </p:nvSpPr>
        <p:spPr bwMode="auto">
          <a:xfrm>
            <a:off x="478103" y="352959"/>
            <a:ext cx="368969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lgn="l">
              <a:defRPr/>
            </a:pPr>
            <a:r>
              <a:rPr lang="es-PE" altLang="es-PE" sz="3500" b="1" dirty="0">
                <a:solidFill>
                  <a:schemeClr val="bg1">
                    <a:lumMod val="50000"/>
                  </a:schemeClr>
                </a:solidFill>
                <a:latin typeface="Calibri"/>
              </a:rPr>
              <a:t>Antecedentes</a:t>
            </a:r>
          </a:p>
        </p:txBody>
      </p:sp>
      <p:sp>
        <p:nvSpPr>
          <p:cNvPr id="18" name="Rectángulo 17"/>
          <p:cNvSpPr/>
          <p:nvPr/>
        </p:nvSpPr>
        <p:spPr>
          <a:xfrm>
            <a:off x="510126" y="1055513"/>
            <a:ext cx="915635" cy="671851"/>
          </a:xfrm>
          <a:prstGeom prst="rect">
            <a:avLst/>
          </a:prstGeom>
        </p:spPr>
        <p:txBody>
          <a:bodyPr wrap="none">
            <a:spAutoFit/>
          </a:bodyPr>
          <a:lstStyle/>
          <a:p>
            <a:pPr algn="just">
              <a:lnSpc>
                <a:spcPct val="150000"/>
              </a:lnSpc>
              <a:defRPr/>
            </a:pPr>
            <a:r>
              <a:rPr lang="es-PE" sz="2800" b="1" dirty="0">
                <a:solidFill>
                  <a:schemeClr val="accent5">
                    <a:lumMod val="75000"/>
                  </a:schemeClr>
                </a:solidFill>
              </a:rPr>
              <a:t>2015</a:t>
            </a:r>
          </a:p>
        </p:txBody>
      </p:sp>
      <p:sp>
        <p:nvSpPr>
          <p:cNvPr id="20" name="Rectángulo 19"/>
          <p:cNvSpPr/>
          <p:nvPr/>
        </p:nvSpPr>
        <p:spPr>
          <a:xfrm>
            <a:off x="510126" y="2928953"/>
            <a:ext cx="915635" cy="671851"/>
          </a:xfrm>
          <a:prstGeom prst="rect">
            <a:avLst/>
          </a:prstGeom>
        </p:spPr>
        <p:txBody>
          <a:bodyPr wrap="none">
            <a:spAutoFit/>
          </a:bodyPr>
          <a:lstStyle/>
          <a:p>
            <a:pPr algn="just">
              <a:lnSpc>
                <a:spcPct val="150000"/>
              </a:lnSpc>
              <a:defRPr/>
            </a:pPr>
            <a:r>
              <a:rPr lang="es-PE" sz="2800" b="1" dirty="0">
                <a:solidFill>
                  <a:schemeClr val="accent5">
                    <a:lumMod val="75000"/>
                  </a:schemeClr>
                </a:solidFill>
              </a:rPr>
              <a:t>2016</a:t>
            </a:r>
          </a:p>
        </p:txBody>
      </p:sp>
      <p:cxnSp>
        <p:nvCxnSpPr>
          <p:cNvPr id="23" name="Conector recto 22"/>
          <p:cNvCxnSpPr/>
          <p:nvPr/>
        </p:nvCxnSpPr>
        <p:spPr>
          <a:xfrm>
            <a:off x="510126" y="2992620"/>
            <a:ext cx="11068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510124" y="1185926"/>
            <a:ext cx="11068155"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5717" y="172252"/>
            <a:ext cx="3338944" cy="668269"/>
          </a:xfrm>
          <a:prstGeom prst="rect">
            <a:avLst/>
          </a:prstGeom>
        </p:spPr>
      </p:pic>
      <p:pic>
        <p:nvPicPr>
          <p:cNvPr id="6" name="Imagen 5">
            <a:extLst>
              <a:ext uri="{FF2B5EF4-FFF2-40B4-BE49-F238E27FC236}">
                <a16:creationId xmlns:a16="http://schemas.microsoft.com/office/drawing/2014/main" xmlns="" id="{3E2C604D-02FC-46FC-A783-0BA9E8822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2537" y="3348283"/>
            <a:ext cx="1685925" cy="2714625"/>
          </a:xfrm>
          <a:prstGeom prst="rect">
            <a:avLst/>
          </a:prstGeom>
        </p:spPr>
      </p:pic>
      <p:pic>
        <p:nvPicPr>
          <p:cNvPr id="8" name="Imagen 7">
            <a:extLst>
              <a:ext uri="{FF2B5EF4-FFF2-40B4-BE49-F238E27FC236}">
                <a16:creationId xmlns:a16="http://schemas.microsoft.com/office/drawing/2014/main" xmlns="" id="{79D17333-C3A5-4B2F-814A-36755CEC6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4193" y="1316340"/>
            <a:ext cx="1584086" cy="1584086"/>
          </a:xfrm>
          <a:prstGeom prst="rect">
            <a:avLst/>
          </a:prstGeom>
        </p:spPr>
      </p:pic>
    </p:spTree>
    <p:extLst>
      <p:ext uri="{BB962C8B-B14F-4D97-AF65-F5344CB8AC3E}">
        <p14:creationId xmlns:p14="http://schemas.microsoft.com/office/powerpoint/2010/main" val="301247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a:extLst>
              <a:ext uri="{FF2B5EF4-FFF2-40B4-BE49-F238E27FC236}">
                <a16:creationId xmlns:a16="http://schemas.microsoft.com/office/drawing/2014/main" xmlns="" id="{F5C27A54-75C9-4602-A485-DE2981BD8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11" name="Marcador de contenido 6"/>
          <p:cNvSpPr txBox="1">
            <a:spLocks/>
          </p:cNvSpPr>
          <p:nvPr/>
        </p:nvSpPr>
        <p:spPr bwMode="auto">
          <a:xfrm>
            <a:off x="1699401" y="1428977"/>
            <a:ext cx="7871035" cy="486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lnSpc>
                <a:spcPct val="150000"/>
              </a:lnSpc>
              <a:buFont typeface="Wingdings" panose="05000000000000000000" pitchFamily="2" charset="2"/>
              <a:buChar char="ü"/>
            </a:pPr>
            <a:r>
              <a:rPr lang="es-PE" sz="1800" dirty="0"/>
              <a:t>La COP13 de la CNULD decide c</a:t>
            </a:r>
            <a:r>
              <a:rPr lang="es-ES" sz="1800" dirty="0" err="1"/>
              <a:t>ontinuar</a:t>
            </a:r>
            <a:r>
              <a:rPr lang="es-ES" sz="1800" dirty="0"/>
              <a:t> el apoyo a los países en la formulación de metas NDT, </a:t>
            </a:r>
            <a:r>
              <a:rPr lang="es-ES" sz="1800" b="1" dirty="0">
                <a:solidFill>
                  <a:srgbClr val="2F5597"/>
                </a:solidFill>
              </a:rPr>
              <a:t>p</a:t>
            </a:r>
            <a:r>
              <a:rPr lang="es-PE" sz="1800" b="1" dirty="0" err="1">
                <a:solidFill>
                  <a:srgbClr val="2F5597"/>
                </a:solidFill>
              </a:rPr>
              <a:t>romoviendo</a:t>
            </a:r>
            <a:r>
              <a:rPr lang="es-PE" sz="1800" b="1" dirty="0">
                <a:solidFill>
                  <a:srgbClr val="2F5597"/>
                </a:solidFill>
              </a:rPr>
              <a:t> sinergias e incrementando la coherencia </a:t>
            </a:r>
            <a:r>
              <a:rPr lang="es-PE" sz="1800" dirty="0"/>
              <a:t>entre las tres Convenciones de Río y otras iniciativas relacionadas que contribuyen a la Agenda 2030 de Desarrollo Sostenible, entre ellas las NDC.</a:t>
            </a:r>
          </a:p>
          <a:p>
            <a:pPr lvl="0">
              <a:lnSpc>
                <a:spcPct val="150000"/>
              </a:lnSpc>
              <a:buFont typeface="Wingdings" panose="05000000000000000000" pitchFamily="2" charset="2"/>
              <a:buChar char="ü"/>
            </a:pPr>
            <a:endParaRPr lang="es-PE" sz="1000" dirty="0"/>
          </a:p>
          <a:p>
            <a:pPr algn="just">
              <a:lnSpc>
                <a:spcPct val="150000"/>
              </a:lnSpc>
              <a:buFont typeface="Wingdings" panose="05000000000000000000" pitchFamily="2" charset="2"/>
              <a:buChar char="ü"/>
              <a:defRPr/>
            </a:pPr>
            <a:r>
              <a:rPr lang="es-PE" sz="1800" dirty="0"/>
              <a:t>A la fecha, </a:t>
            </a:r>
            <a:r>
              <a:rPr lang="es-PE" sz="1800" b="1" dirty="0">
                <a:solidFill>
                  <a:srgbClr val="2F5597"/>
                </a:solidFill>
              </a:rPr>
              <a:t>118 países se han comprometido a establecer metas voluntarias NDT </a:t>
            </a:r>
            <a:r>
              <a:rPr lang="es-PE" sz="1800" dirty="0"/>
              <a:t>(en el caso de Sudamérica el compromiso lo asumieron todos los países).</a:t>
            </a:r>
          </a:p>
          <a:p>
            <a:pPr algn="just">
              <a:lnSpc>
                <a:spcPct val="150000"/>
              </a:lnSpc>
              <a:buFont typeface="Wingdings" panose="05000000000000000000" pitchFamily="2" charset="2"/>
              <a:buChar char="ü"/>
              <a:defRPr/>
            </a:pPr>
            <a:r>
              <a:rPr lang="es-PE" sz="1800" dirty="0"/>
              <a:t>El GTM-NDC presentará próximamente la </a:t>
            </a:r>
            <a:r>
              <a:rPr lang="es-PE" sz="1800" b="1" dirty="0">
                <a:solidFill>
                  <a:srgbClr val="2F5597"/>
                </a:solidFill>
              </a:rPr>
              <a:t>“Programación Tentativa”</a:t>
            </a:r>
            <a:r>
              <a:rPr lang="es-PE" sz="1800" dirty="0"/>
              <a:t>, u Hoja de Ruta, que establece las medidas de adaptación y mitigación que forman parte de las NDC del país</a:t>
            </a:r>
            <a:r>
              <a:rPr lang="es-PE" sz="1800" dirty="0" smtClean="0"/>
              <a:t>.</a:t>
            </a:r>
            <a:endParaRPr kumimoji="0" lang="es-PE" sz="1800" b="0" i="0" u="none" strike="noStrike" kern="1200" cap="none" spc="0" normalizeH="0" baseline="0" noProof="0" dirty="0">
              <a:ln>
                <a:noFill/>
              </a:ln>
              <a:effectLst/>
              <a:uLnTx/>
              <a:uFillTx/>
            </a:endParaRPr>
          </a:p>
        </p:txBody>
      </p:sp>
      <p:sp>
        <p:nvSpPr>
          <p:cNvPr id="18" name="Rectángulo 17"/>
          <p:cNvSpPr/>
          <p:nvPr/>
        </p:nvSpPr>
        <p:spPr>
          <a:xfrm>
            <a:off x="510126" y="1297048"/>
            <a:ext cx="915635" cy="671851"/>
          </a:xfrm>
          <a:prstGeom prst="rect">
            <a:avLst/>
          </a:prstGeom>
        </p:spPr>
        <p:txBody>
          <a:bodyPr wrap="none">
            <a:spAutoFit/>
          </a:bodyPr>
          <a:lstStyle/>
          <a:p>
            <a:pPr algn="just">
              <a:lnSpc>
                <a:spcPct val="150000"/>
              </a:lnSpc>
              <a:defRPr/>
            </a:pPr>
            <a:r>
              <a:rPr lang="es-PE" sz="2800" b="1" dirty="0">
                <a:solidFill>
                  <a:schemeClr val="accent5">
                    <a:lumMod val="75000"/>
                  </a:schemeClr>
                </a:solidFill>
              </a:rPr>
              <a:t>2017</a:t>
            </a:r>
          </a:p>
        </p:txBody>
      </p:sp>
      <p:sp>
        <p:nvSpPr>
          <p:cNvPr id="22" name="Rectángulo 21"/>
          <p:cNvSpPr/>
          <p:nvPr/>
        </p:nvSpPr>
        <p:spPr>
          <a:xfrm>
            <a:off x="555739" y="3342685"/>
            <a:ext cx="915635" cy="671851"/>
          </a:xfrm>
          <a:prstGeom prst="rect">
            <a:avLst/>
          </a:prstGeom>
        </p:spPr>
        <p:txBody>
          <a:bodyPr wrap="none">
            <a:spAutoFit/>
          </a:bodyPr>
          <a:lstStyle/>
          <a:p>
            <a:pPr algn="just">
              <a:lnSpc>
                <a:spcPct val="150000"/>
              </a:lnSpc>
              <a:defRPr/>
            </a:pPr>
            <a:r>
              <a:rPr lang="es-PE" sz="2800" b="1" dirty="0">
                <a:solidFill>
                  <a:schemeClr val="accent5">
                    <a:lumMod val="75000"/>
                  </a:schemeClr>
                </a:solidFill>
              </a:rPr>
              <a:t>2018</a:t>
            </a:r>
          </a:p>
        </p:txBody>
      </p:sp>
      <p:cxnSp>
        <p:nvCxnSpPr>
          <p:cNvPr id="25" name="Conector recto 24"/>
          <p:cNvCxnSpPr/>
          <p:nvPr/>
        </p:nvCxnSpPr>
        <p:spPr>
          <a:xfrm>
            <a:off x="676634" y="3308355"/>
            <a:ext cx="11068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510124" y="1418838"/>
            <a:ext cx="11068155"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5717" y="172252"/>
            <a:ext cx="3338944" cy="668269"/>
          </a:xfrm>
          <a:prstGeom prst="rect">
            <a:avLst/>
          </a:prstGeom>
        </p:spPr>
      </p:pic>
      <p:sp>
        <p:nvSpPr>
          <p:cNvPr id="16" name="Título 5">
            <a:extLst>
              <a:ext uri="{FF2B5EF4-FFF2-40B4-BE49-F238E27FC236}">
                <a16:creationId xmlns:a16="http://schemas.microsoft.com/office/drawing/2014/main" xmlns="" id="{336A5C1D-7211-49F3-83C3-523306036B04}"/>
              </a:ext>
            </a:extLst>
          </p:cNvPr>
          <p:cNvSpPr txBox="1">
            <a:spLocks/>
          </p:cNvSpPr>
          <p:nvPr/>
        </p:nvSpPr>
        <p:spPr bwMode="auto">
          <a:xfrm>
            <a:off x="478103" y="352959"/>
            <a:ext cx="368969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lgn="l">
              <a:defRPr/>
            </a:pPr>
            <a:r>
              <a:rPr lang="es-PE" altLang="es-PE" sz="3500" b="1" dirty="0">
                <a:solidFill>
                  <a:schemeClr val="bg1">
                    <a:lumMod val="50000"/>
                  </a:schemeClr>
                </a:solidFill>
                <a:latin typeface="Calibri"/>
              </a:rPr>
              <a:t>Antecedentes</a:t>
            </a:r>
          </a:p>
        </p:txBody>
      </p:sp>
      <p:pic>
        <p:nvPicPr>
          <p:cNvPr id="4" name="Imagen 3">
            <a:extLst>
              <a:ext uri="{FF2B5EF4-FFF2-40B4-BE49-F238E27FC236}">
                <a16:creationId xmlns:a16="http://schemas.microsoft.com/office/drawing/2014/main" xmlns="" id="{7CEBD600-125B-4C73-9DAA-155A7E8E4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2225" y="1733790"/>
            <a:ext cx="1403558" cy="1255503"/>
          </a:xfrm>
          <a:prstGeom prst="rect">
            <a:avLst/>
          </a:prstGeom>
        </p:spPr>
      </p:pic>
      <p:pic>
        <p:nvPicPr>
          <p:cNvPr id="8" name="Imagen 7">
            <a:extLst>
              <a:ext uri="{FF2B5EF4-FFF2-40B4-BE49-F238E27FC236}">
                <a16:creationId xmlns:a16="http://schemas.microsoft.com/office/drawing/2014/main" xmlns="" id="{F0B42377-8F9D-459D-8081-DA1B1F7914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9827" y="3886673"/>
            <a:ext cx="2426898" cy="1213620"/>
          </a:xfrm>
          <a:prstGeom prst="rect">
            <a:avLst/>
          </a:prstGeom>
        </p:spPr>
      </p:pic>
    </p:spTree>
    <p:extLst>
      <p:ext uri="{BB962C8B-B14F-4D97-AF65-F5344CB8AC3E}">
        <p14:creationId xmlns:p14="http://schemas.microsoft.com/office/powerpoint/2010/main" val="238408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981" y="365534"/>
            <a:ext cx="2856570" cy="646558"/>
          </a:xfrm>
          <a:prstGeom prst="rect">
            <a:avLst/>
          </a:prstGeom>
        </p:spPr>
      </p:pic>
      <p:sp>
        <p:nvSpPr>
          <p:cNvPr id="12" name="Rectángulo 11">
            <a:extLst>
              <a:ext uri="{FF2B5EF4-FFF2-40B4-BE49-F238E27FC236}">
                <a16:creationId xmlns:a16="http://schemas.microsoft.com/office/drawing/2014/main" xmlns="" id="{4085A3C1-7AAD-4B14-A0AD-25D3C656AD26}"/>
              </a:ext>
            </a:extLst>
          </p:cNvPr>
          <p:cNvSpPr/>
          <p:nvPr/>
        </p:nvSpPr>
        <p:spPr>
          <a:xfrm>
            <a:off x="163902" y="163902"/>
            <a:ext cx="11869947" cy="6601648"/>
          </a:xfrm>
          <a:prstGeom prst="rect">
            <a:avLst/>
          </a:prstGeom>
          <a:noFill/>
          <a:ln w="38100">
            <a:solidFill>
              <a:srgbClr val="F28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Imagen 10">
            <a:extLst>
              <a:ext uri="{FF2B5EF4-FFF2-40B4-BE49-F238E27FC236}">
                <a16:creationId xmlns:a16="http://schemas.microsoft.com/office/drawing/2014/main" xmlns="" id="{8BD0624A-DA16-4AE6-A9A6-C371A66A4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1704" y="5141342"/>
            <a:ext cx="1528593" cy="1526151"/>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32" y="251596"/>
            <a:ext cx="4223768" cy="845362"/>
          </a:xfrm>
          <a:prstGeom prst="rect">
            <a:avLst/>
          </a:prstGeom>
        </p:spPr>
      </p:pic>
      <p:sp>
        <p:nvSpPr>
          <p:cNvPr id="8" name="6 CuadroTexto">
            <a:extLst>
              <a:ext uri="{FF2B5EF4-FFF2-40B4-BE49-F238E27FC236}">
                <a16:creationId xmlns:a16="http://schemas.microsoft.com/office/drawing/2014/main" xmlns="" id="{BED5E7DF-E061-4C45-B118-46878DE744F7}"/>
              </a:ext>
            </a:extLst>
          </p:cNvPr>
          <p:cNvSpPr txBox="1"/>
          <p:nvPr/>
        </p:nvSpPr>
        <p:spPr>
          <a:xfrm>
            <a:off x="0" y="3018638"/>
            <a:ext cx="12192000" cy="630942"/>
          </a:xfrm>
          <a:prstGeom prst="rect">
            <a:avLst/>
          </a:prstGeom>
          <a:noFill/>
        </p:spPr>
        <p:txBody>
          <a:bodyPr wrap="square" rtlCol="0">
            <a:spAutoFit/>
          </a:bodyPr>
          <a:lstStyle/>
          <a:p>
            <a:pPr algn="ctr"/>
            <a:r>
              <a:rPr lang="es-PE" sz="3500" b="1" dirty="0">
                <a:solidFill>
                  <a:schemeClr val="bg1">
                    <a:lumMod val="50000"/>
                  </a:schemeClr>
                </a:solidFill>
              </a:rPr>
              <a:t>PROPUESTA DE METAS NACIONALES NDT.</a:t>
            </a:r>
          </a:p>
        </p:txBody>
      </p:sp>
    </p:spTree>
    <p:extLst>
      <p:ext uri="{BB962C8B-B14F-4D97-AF65-F5344CB8AC3E}">
        <p14:creationId xmlns:p14="http://schemas.microsoft.com/office/powerpoint/2010/main" val="221593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717" y="172252"/>
            <a:ext cx="3338944" cy="668269"/>
          </a:xfrm>
          <a:prstGeom prst="rect">
            <a:avLst/>
          </a:prstGeom>
        </p:spPr>
      </p:pic>
      <p:sp>
        <p:nvSpPr>
          <p:cNvPr id="18" name="Título 5">
            <a:extLst>
              <a:ext uri="{FF2B5EF4-FFF2-40B4-BE49-F238E27FC236}">
                <a16:creationId xmlns:a16="http://schemas.microsoft.com/office/drawing/2014/main" xmlns="" id="{9CAD47B5-DA74-46C4-982B-C9CA36BDA71A}"/>
              </a:ext>
            </a:extLst>
          </p:cNvPr>
          <p:cNvSpPr txBox="1">
            <a:spLocks/>
          </p:cNvSpPr>
          <p:nvPr/>
        </p:nvSpPr>
        <p:spPr bwMode="auto">
          <a:xfrm>
            <a:off x="238229" y="457574"/>
            <a:ext cx="9630387" cy="103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s-ES" b="1" dirty="0">
                <a:solidFill>
                  <a:schemeClr val="bg1">
                    <a:lumMod val="50000"/>
                  </a:schemeClr>
                </a:solidFill>
                <a:latin typeface="+mn-lt"/>
              </a:rPr>
              <a:t>Meta nacional voluntaria NDT: </a:t>
            </a:r>
          </a:p>
          <a:p>
            <a:pPr algn="l"/>
            <a:r>
              <a:rPr lang="es-ES" b="1" dirty="0">
                <a:solidFill>
                  <a:schemeClr val="bg1">
                    <a:lumMod val="50000"/>
                  </a:schemeClr>
                </a:solidFill>
                <a:latin typeface="+mn-lt"/>
              </a:rPr>
              <a:t>“Alcanzar la NDT al 2030, respecto a la línea de base del 2015”</a:t>
            </a:r>
            <a:endParaRPr lang="es-PE" b="1" dirty="0">
              <a:solidFill>
                <a:schemeClr val="bg1">
                  <a:lumMod val="50000"/>
                </a:schemeClr>
              </a:solidFill>
              <a:latin typeface="+mn-lt"/>
            </a:endParaRPr>
          </a:p>
        </p:txBody>
      </p:sp>
      <p:sp>
        <p:nvSpPr>
          <p:cNvPr id="3" name="Rectángulo 2">
            <a:extLst>
              <a:ext uri="{FF2B5EF4-FFF2-40B4-BE49-F238E27FC236}">
                <a16:creationId xmlns:a16="http://schemas.microsoft.com/office/drawing/2014/main" xmlns="" id="{61A8493B-3478-40EF-933A-D1A4AD0A1411}"/>
              </a:ext>
            </a:extLst>
          </p:cNvPr>
          <p:cNvSpPr/>
          <p:nvPr/>
        </p:nvSpPr>
        <p:spPr>
          <a:xfrm>
            <a:off x="486707" y="1621892"/>
            <a:ext cx="11262470" cy="1246495"/>
          </a:xfrm>
          <a:prstGeom prst="rect">
            <a:avLst/>
          </a:prstGeom>
        </p:spPr>
        <p:txBody>
          <a:bodyPr wrap="square">
            <a:spAutoFit/>
          </a:bodyPr>
          <a:lstStyle/>
          <a:p>
            <a:pPr algn="ctr"/>
            <a:r>
              <a:rPr lang="es-PE" sz="2500" dirty="0"/>
              <a:t>“Para el 2030 el Perú no reportará pérdidas netas del capital natural de los recursos de la tierra según el marco conceptual de NDT adoptado por la CNULD y el marco de indicadores de los ODS, y tomando como referencia el 2015”.</a:t>
            </a:r>
          </a:p>
        </p:txBody>
      </p:sp>
      <p:pic>
        <p:nvPicPr>
          <p:cNvPr id="19" name="Gráfico 18">
            <a:extLst>
              <a:ext uri="{FF2B5EF4-FFF2-40B4-BE49-F238E27FC236}">
                <a16:creationId xmlns:a16="http://schemas.microsoft.com/office/drawing/2014/main" xmlns="" id="{02CD3C53-765E-4F23-82DD-42219B2C62D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2142" y="4737107"/>
            <a:ext cx="12413410" cy="2199932"/>
          </a:xfrm>
          <a:prstGeom prst="rect">
            <a:avLst/>
          </a:prstGeom>
        </p:spPr>
      </p:pic>
      <p:pic>
        <p:nvPicPr>
          <p:cNvPr id="20" name="Gráfico 19">
            <a:extLst>
              <a:ext uri="{FF2B5EF4-FFF2-40B4-BE49-F238E27FC236}">
                <a16:creationId xmlns:a16="http://schemas.microsoft.com/office/drawing/2014/main" xmlns="" id="{10B6C0CD-D27D-403D-AE8E-D873B12A4BD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2142" y="4753234"/>
            <a:ext cx="12413410" cy="2199932"/>
          </a:xfrm>
          <a:prstGeom prst="rect">
            <a:avLst/>
          </a:prstGeom>
        </p:spPr>
      </p:pic>
      <p:pic>
        <p:nvPicPr>
          <p:cNvPr id="21" name="Gráfico 20">
            <a:extLst>
              <a:ext uri="{FF2B5EF4-FFF2-40B4-BE49-F238E27FC236}">
                <a16:creationId xmlns:a16="http://schemas.microsoft.com/office/drawing/2014/main" xmlns="" id="{3711E200-18D3-4496-8EB9-E22863ECF35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9934" y="5819050"/>
            <a:ext cx="6318300" cy="550502"/>
          </a:xfrm>
          <a:prstGeom prst="rect">
            <a:avLst/>
          </a:prstGeom>
        </p:spPr>
      </p:pic>
      <p:pic>
        <p:nvPicPr>
          <p:cNvPr id="22" name="Gráfico 21">
            <a:extLst>
              <a:ext uri="{FF2B5EF4-FFF2-40B4-BE49-F238E27FC236}">
                <a16:creationId xmlns:a16="http://schemas.microsoft.com/office/drawing/2014/main" xmlns="" id="{882D3B81-5FBC-491F-A776-314EA25A7D6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484226" y="6261495"/>
            <a:ext cx="1804844" cy="505311"/>
          </a:xfrm>
          <a:prstGeom prst="rect">
            <a:avLst/>
          </a:prstGeom>
        </p:spPr>
      </p:pic>
      <p:pic>
        <p:nvPicPr>
          <p:cNvPr id="23" name="Gráfico 22">
            <a:extLst>
              <a:ext uri="{FF2B5EF4-FFF2-40B4-BE49-F238E27FC236}">
                <a16:creationId xmlns:a16="http://schemas.microsoft.com/office/drawing/2014/main" xmlns="" id="{6DB37AFA-60E2-44E5-B445-ED874154650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0410422" y="5718760"/>
            <a:ext cx="892216" cy="748251"/>
          </a:xfrm>
          <a:prstGeom prst="rect">
            <a:avLst/>
          </a:prstGeom>
        </p:spPr>
      </p:pic>
      <p:pic>
        <p:nvPicPr>
          <p:cNvPr id="24" name="Gráfico 23">
            <a:extLst>
              <a:ext uri="{FF2B5EF4-FFF2-40B4-BE49-F238E27FC236}">
                <a16:creationId xmlns:a16="http://schemas.microsoft.com/office/drawing/2014/main" xmlns="" id="{090E788E-56B7-438D-9E6F-5B21A16CA65D}"/>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77828" y="5937348"/>
            <a:ext cx="2647548" cy="505311"/>
          </a:xfrm>
          <a:prstGeom prst="rect">
            <a:avLst/>
          </a:prstGeom>
        </p:spPr>
      </p:pic>
      <p:pic>
        <p:nvPicPr>
          <p:cNvPr id="25" name="Gráfico 24">
            <a:extLst>
              <a:ext uri="{FF2B5EF4-FFF2-40B4-BE49-F238E27FC236}">
                <a16:creationId xmlns:a16="http://schemas.microsoft.com/office/drawing/2014/main" xmlns="" id="{28918E63-620D-48D5-8A8F-AC213D1EC82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39990" y="4934990"/>
            <a:ext cx="5224828" cy="1295005"/>
          </a:xfrm>
          <a:prstGeom prst="rect">
            <a:avLst/>
          </a:prstGeom>
        </p:spPr>
      </p:pic>
      <p:pic>
        <p:nvPicPr>
          <p:cNvPr id="26" name="Gráfico 25">
            <a:extLst>
              <a:ext uri="{FF2B5EF4-FFF2-40B4-BE49-F238E27FC236}">
                <a16:creationId xmlns:a16="http://schemas.microsoft.com/office/drawing/2014/main" xmlns="" id="{C80BFE7E-65BC-4ED6-832D-2AC27D115AB7}"/>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4205849" y="6291211"/>
            <a:ext cx="698254" cy="349831"/>
          </a:xfrm>
          <a:prstGeom prst="rect">
            <a:avLst/>
          </a:prstGeom>
        </p:spPr>
      </p:pic>
      <p:sp>
        <p:nvSpPr>
          <p:cNvPr id="27" name="Rectángulo: esquinas redondeadas 26">
            <a:extLst>
              <a:ext uri="{FF2B5EF4-FFF2-40B4-BE49-F238E27FC236}">
                <a16:creationId xmlns:a16="http://schemas.microsoft.com/office/drawing/2014/main" xmlns="" id="{639C83BC-0DB9-4C1E-8445-C79E18B31E4F}"/>
              </a:ext>
            </a:extLst>
          </p:cNvPr>
          <p:cNvSpPr/>
          <p:nvPr/>
        </p:nvSpPr>
        <p:spPr>
          <a:xfrm>
            <a:off x="1437699" y="3115854"/>
            <a:ext cx="2604247" cy="1386833"/>
          </a:xfrm>
          <a:prstGeom prst="roundRect">
            <a:avLst/>
          </a:prstGeom>
          <a:solidFill>
            <a:srgbClr val="75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bg1"/>
                </a:solidFill>
              </a:rPr>
              <a:t>Se reconoce a la NDT como un </a:t>
            </a:r>
            <a:r>
              <a:rPr lang="es-PE" sz="1400" b="1" dirty="0">
                <a:solidFill>
                  <a:schemeClr val="bg1"/>
                </a:solidFill>
              </a:rPr>
              <a:t>objetivo aspiracional </a:t>
            </a:r>
            <a:r>
              <a:rPr lang="es-PE" sz="1400" dirty="0">
                <a:solidFill>
                  <a:schemeClr val="bg1"/>
                </a:solidFill>
              </a:rPr>
              <a:t>(puesto que se espera o anhela alcanzar la meta planteada).</a:t>
            </a:r>
          </a:p>
        </p:txBody>
      </p:sp>
      <p:sp>
        <p:nvSpPr>
          <p:cNvPr id="28" name="Rectángulo: esquinas redondeadas 27">
            <a:extLst>
              <a:ext uri="{FF2B5EF4-FFF2-40B4-BE49-F238E27FC236}">
                <a16:creationId xmlns:a16="http://schemas.microsoft.com/office/drawing/2014/main" xmlns="" id="{3604C2BE-2C00-461C-B479-464D9BCF35AF}"/>
              </a:ext>
            </a:extLst>
          </p:cNvPr>
          <p:cNvSpPr/>
          <p:nvPr/>
        </p:nvSpPr>
        <p:spPr>
          <a:xfrm>
            <a:off x="4644377" y="3122308"/>
            <a:ext cx="2604247" cy="1386833"/>
          </a:xfrm>
          <a:prstGeom prst="roundRect">
            <a:avLst/>
          </a:prstGeom>
          <a:solidFill>
            <a:srgbClr val="75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bg1"/>
                </a:solidFill>
              </a:rPr>
              <a:t>Se vincula la NDT a la </a:t>
            </a:r>
            <a:r>
              <a:rPr lang="es-PE" sz="1400" b="1" dirty="0">
                <a:solidFill>
                  <a:schemeClr val="bg1"/>
                </a:solidFill>
              </a:rPr>
              <a:t>Agenda 2030 de las ODS y al compromiso de las NDC </a:t>
            </a:r>
            <a:r>
              <a:rPr lang="es-PE" sz="1400" dirty="0">
                <a:solidFill>
                  <a:schemeClr val="bg1"/>
                </a:solidFill>
              </a:rPr>
              <a:t>(2030).</a:t>
            </a:r>
          </a:p>
        </p:txBody>
      </p:sp>
      <p:sp>
        <p:nvSpPr>
          <p:cNvPr id="29" name="Rectángulo: esquinas redondeadas 28">
            <a:extLst>
              <a:ext uri="{FF2B5EF4-FFF2-40B4-BE49-F238E27FC236}">
                <a16:creationId xmlns:a16="http://schemas.microsoft.com/office/drawing/2014/main" xmlns="" id="{86EDA3B4-12A7-4A7D-ACC5-2A781A5B40D7}"/>
              </a:ext>
            </a:extLst>
          </p:cNvPr>
          <p:cNvSpPr/>
          <p:nvPr/>
        </p:nvSpPr>
        <p:spPr>
          <a:xfrm>
            <a:off x="7997168" y="3128766"/>
            <a:ext cx="2604247" cy="1386833"/>
          </a:xfrm>
          <a:prstGeom prst="roundRect">
            <a:avLst/>
          </a:prstGeom>
          <a:solidFill>
            <a:srgbClr val="75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bg1"/>
                </a:solidFill>
              </a:rPr>
              <a:t>Se establece como </a:t>
            </a:r>
            <a:r>
              <a:rPr lang="es-PE" sz="1400" b="1" dirty="0">
                <a:solidFill>
                  <a:schemeClr val="bg1"/>
                </a:solidFill>
              </a:rPr>
              <a:t>año de referencia el 2015</a:t>
            </a:r>
            <a:r>
              <a:rPr lang="es-PE" sz="1400" dirty="0">
                <a:solidFill>
                  <a:schemeClr val="bg1"/>
                </a:solidFill>
              </a:rPr>
              <a:t>, para estar alineados con los demás países.</a:t>
            </a:r>
          </a:p>
        </p:txBody>
      </p:sp>
    </p:spTree>
    <p:extLst>
      <p:ext uri="{BB962C8B-B14F-4D97-AF65-F5344CB8AC3E}">
        <p14:creationId xmlns:p14="http://schemas.microsoft.com/office/powerpoint/2010/main" val="335664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sp>
        <p:nvSpPr>
          <p:cNvPr id="20" name="Título 5">
            <a:extLst>
              <a:ext uri="{FF2B5EF4-FFF2-40B4-BE49-F238E27FC236}">
                <a16:creationId xmlns:a16="http://schemas.microsoft.com/office/drawing/2014/main" xmlns="" id="{9CAD47B5-DA74-46C4-982B-C9CA36BDA71A}"/>
              </a:ext>
            </a:extLst>
          </p:cNvPr>
          <p:cNvSpPr txBox="1">
            <a:spLocks/>
          </p:cNvSpPr>
          <p:nvPr/>
        </p:nvSpPr>
        <p:spPr bwMode="auto">
          <a:xfrm>
            <a:off x="533646" y="319862"/>
            <a:ext cx="1009269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lgn="l">
              <a:defRPr/>
            </a:pPr>
            <a:r>
              <a:rPr lang="es-PE" altLang="es-PE" sz="4000" b="1" dirty="0">
                <a:solidFill>
                  <a:schemeClr val="bg1">
                    <a:lumMod val="50000"/>
                  </a:schemeClr>
                </a:solidFill>
                <a:latin typeface="Calibri"/>
              </a:rPr>
              <a:t>Sub-metas NDT</a:t>
            </a:r>
          </a:p>
        </p:txBody>
      </p:sp>
      <p:graphicFrame>
        <p:nvGraphicFramePr>
          <p:cNvPr id="3" name="Tabla 2"/>
          <p:cNvGraphicFramePr>
            <a:graphicFrameLocks noGrp="1"/>
          </p:cNvGraphicFramePr>
          <p:nvPr>
            <p:extLst>
              <p:ext uri="{D42A27DB-BD31-4B8C-83A1-F6EECF244321}">
                <p14:modId xmlns:p14="http://schemas.microsoft.com/office/powerpoint/2010/main" val="4202239775"/>
              </p:ext>
            </p:extLst>
          </p:nvPr>
        </p:nvGraphicFramePr>
        <p:xfrm>
          <a:off x="523423" y="1873156"/>
          <a:ext cx="11260182" cy="3667419"/>
        </p:xfrm>
        <a:graphic>
          <a:graphicData uri="http://schemas.openxmlformats.org/drawingml/2006/table">
            <a:tbl>
              <a:tblPr firstRow="1" bandRow="1">
                <a:tableStyleId>{93296810-A885-4BE3-A3E7-6D5BEEA58F35}</a:tableStyleId>
              </a:tblPr>
              <a:tblGrid>
                <a:gridCol w="1622844">
                  <a:extLst>
                    <a:ext uri="{9D8B030D-6E8A-4147-A177-3AD203B41FA5}">
                      <a16:colId xmlns:a16="http://schemas.microsoft.com/office/drawing/2014/main" xmlns="" val="2473007411"/>
                    </a:ext>
                  </a:extLst>
                </a:gridCol>
                <a:gridCol w="9637338">
                  <a:extLst>
                    <a:ext uri="{9D8B030D-6E8A-4147-A177-3AD203B41FA5}">
                      <a16:colId xmlns:a16="http://schemas.microsoft.com/office/drawing/2014/main" xmlns="" val="3466195252"/>
                    </a:ext>
                  </a:extLst>
                </a:gridCol>
              </a:tblGrid>
              <a:tr h="426803">
                <a:tc>
                  <a:txBody>
                    <a:bodyPr/>
                    <a:lstStyle/>
                    <a:p>
                      <a:pPr algn="ctr"/>
                      <a:r>
                        <a:rPr lang="es-PE" sz="2000" dirty="0"/>
                        <a:t>Sub-metas</a:t>
                      </a:r>
                    </a:p>
                  </a:txBody>
                  <a:tcPr anchor="ctr"/>
                </a:tc>
                <a:tc>
                  <a:txBody>
                    <a:bodyPr/>
                    <a:lstStyle/>
                    <a:p>
                      <a:r>
                        <a:rPr lang="es-PE" sz="2000" dirty="0"/>
                        <a:t>Descripción</a:t>
                      </a:r>
                    </a:p>
                  </a:txBody>
                  <a:tcPr anchor="ctr"/>
                </a:tc>
                <a:extLst>
                  <a:ext uri="{0D108BD9-81ED-4DB2-BD59-A6C34878D82A}">
                    <a16:rowId xmlns:a16="http://schemas.microsoft.com/office/drawing/2014/main" xmlns="" val="1975909941"/>
                  </a:ext>
                </a:extLst>
              </a:tr>
              <a:tr h="1083423">
                <a:tc>
                  <a:txBody>
                    <a:bodyPr/>
                    <a:lstStyle/>
                    <a:p>
                      <a:pPr algn="ctr"/>
                      <a:r>
                        <a:rPr lang="es-PE" sz="2000" dirty="0" smtClean="0"/>
                        <a:t>Sub-metas</a:t>
                      </a:r>
                    </a:p>
                    <a:p>
                      <a:pPr algn="ctr"/>
                      <a:r>
                        <a:rPr lang="es-PE" sz="2000" dirty="0" smtClean="0"/>
                        <a:t>1 – </a:t>
                      </a:r>
                      <a:r>
                        <a:rPr lang="es-PE" sz="2000" dirty="0"/>
                        <a:t>4</a:t>
                      </a:r>
                    </a:p>
                  </a:txBody>
                  <a:tcPr anchor="ctr"/>
                </a:tc>
                <a:tc>
                  <a:txBody>
                    <a:bodyPr/>
                    <a:lstStyle/>
                    <a:p>
                      <a:pPr algn="just"/>
                      <a:r>
                        <a:rPr lang="es-PE" sz="2000" b="0" i="0" kern="1200" dirty="0" smtClean="0">
                          <a:solidFill>
                            <a:schemeClr val="dk1"/>
                          </a:solidFill>
                          <a:effectLst/>
                          <a:latin typeface="+mn-lt"/>
                          <a:ea typeface="+mn-ea"/>
                          <a:cs typeface="+mn-cs"/>
                        </a:rPr>
                        <a:t>Estas sub-metas no </a:t>
                      </a:r>
                      <a:r>
                        <a:rPr lang="es-PE" sz="2000" b="0" i="0" kern="1200" dirty="0">
                          <a:solidFill>
                            <a:schemeClr val="dk1"/>
                          </a:solidFill>
                          <a:effectLst/>
                          <a:latin typeface="+mn-lt"/>
                          <a:ea typeface="+mn-ea"/>
                          <a:cs typeface="+mn-cs"/>
                        </a:rPr>
                        <a:t>figuran literalmente o </a:t>
                      </a:r>
                      <a:r>
                        <a:rPr lang="es-PE" sz="2000" b="0" i="0" kern="1200" dirty="0" smtClean="0">
                          <a:solidFill>
                            <a:schemeClr val="dk1"/>
                          </a:solidFill>
                          <a:effectLst/>
                          <a:latin typeface="+mn-lt"/>
                          <a:ea typeface="+mn-ea"/>
                          <a:cs typeface="+mn-cs"/>
                        </a:rPr>
                        <a:t>no </a:t>
                      </a:r>
                      <a:r>
                        <a:rPr lang="es-PE" sz="2000" b="0" i="0" kern="1200" dirty="0">
                          <a:solidFill>
                            <a:schemeClr val="dk1"/>
                          </a:solidFill>
                          <a:effectLst/>
                          <a:latin typeface="+mn-lt"/>
                          <a:ea typeface="+mn-ea"/>
                          <a:cs typeface="+mn-cs"/>
                        </a:rPr>
                        <a:t>están propuestas</a:t>
                      </a:r>
                      <a:r>
                        <a:rPr lang="es-PE" sz="2000" b="0" i="0" kern="1200" baseline="0" dirty="0">
                          <a:solidFill>
                            <a:schemeClr val="dk1"/>
                          </a:solidFill>
                          <a:effectLst/>
                          <a:latin typeface="+mn-lt"/>
                          <a:ea typeface="+mn-ea"/>
                          <a:cs typeface="+mn-cs"/>
                        </a:rPr>
                        <a:t> </a:t>
                      </a:r>
                      <a:r>
                        <a:rPr lang="es-PE" sz="2000" b="0" i="0" kern="1200" dirty="0">
                          <a:solidFill>
                            <a:schemeClr val="dk1"/>
                          </a:solidFill>
                          <a:effectLst/>
                          <a:latin typeface="+mn-lt"/>
                          <a:ea typeface="+mn-ea"/>
                          <a:cs typeface="+mn-cs"/>
                        </a:rPr>
                        <a:t>en documentos de gestión ambiental existentes.</a:t>
                      </a:r>
                      <a:r>
                        <a:rPr lang="es-PE" sz="2000" b="0" i="0" kern="1200" baseline="0" dirty="0">
                          <a:solidFill>
                            <a:schemeClr val="dk1"/>
                          </a:solidFill>
                          <a:effectLst/>
                          <a:latin typeface="+mn-lt"/>
                          <a:ea typeface="+mn-ea"/>
                          <a:cs typeface="+mn-cs"/>
                        </a:rPr>
                        <a:t> </a:t>
                      </a:r>
                      <a:r>
                        <a:rPr lang="es-PE" sz="2000" b="0" i="0" kern="1200" dirty="0">
                          <a:solidFill>
                            <a:schemeClr val="dk1"/>
                          </a:solidFill>
                          <a:effectLst/>
                          <a:latin typeface="+mn-lt"/>
                          <a:ea typeface="+mn-ea"/>
                          <a:cs typeface="+mn-cs"/>
                        </a:rPr>
                        <a:t>Se plantean, considerando los desafíos en la planificación del uso de la tierra y el manejo sostenible de la tierra en el Perú. </a:t>
                      </a:r>
                      <a:endParaRPr lang="es-PE" sz="2000" dirty="0"/>
                    </a:p>
                  </a:txBody>
                  <a:tcPr anchor="ctr"/>
                </a:tc>
                <a:extLst>
                  <a:ext uri="{0D108BD9-81ED-4DB2-BD59-A6C34878D82A}">
                    <a16:rowId xmlns:a16="http://schemas.microsoft.com/office/drawing/2014/main" xmlns="" val="2843014532"/>
                  </a:ext>
                </a:extLst>
              </a:tr>
              <a:tr h="755113">
                <a:tc>
                  <a:txBody>
                    <a:bodyPr/>
                    <a:lstStyle/>
                    <a:p>
                      <a:pPr algn="ctr"/>
                      <a:r>
                        <a:rPr lang="es-PE" sz="2000" dirty="0" smtClean="0"/>
                        <a:t>Sub-meta</a:t>
                      </a:r>
                    </a:p>
                    <a:p>
                      <a:pPr algn="ctr"/>
                      <a:r>
                        <a:rPr lang="es-PE" sz="2000" dirty="0" smtClean="0"/>
                        <a:t>5 </a:t>
                      </a:r>
                      <a:endParaRPr lang="es-PE" sz="2000" dirty="0"/>
                    </a:p>
                  </a:txBody>
                  <a:tcPr anchor="ctr"/>
                </a:tc>
                <a:tc>
                  <a:txBody>
                    <a:bodyPr/>
                    <a:lstStyle/>
                    <a:p>
                      <a:r>
                        <a:rPr lang="es-PE" sz="2000" b="0" i="0" kern="1200" dirty="0" smtClean="0">
                          <a:solidFill>
                            <a:schemeClr val="dk1"/>
                          </a:solidFill>
                          <a:effectLst/>
                          <a:latin typeface="+mn-lt"/>
                          <a:ea typeface="+mn-ea"/>
                          <a:cs typeface="+mn-cs"/>
                        </a:rPr>
                        <a:t>Extraída</a:t>
                      </a:r>
                      <a:r>
                        <a:rPr lang="es-PE" sz="2000" b="0" i="0" kern="1200" baseline="0" dirty="0" smtClean="0">
                          <a:solidFill>
                            <a:schemeClr val="dk1"/>
                          </a:solidFill>
                          <a:effectLst/>
                          <a:latin typeface="+mn-lt"/>
                          <a:ea typeface="+mn-ea"/>
                          <a:cs typeface="+mn-cs"/>
                        </a:rPr>
                        <a:t> de </a:t>
                      </a:r>
                      <a:r>
                        <a:rPr lang="es-PE" sz="2000" b="0" i="0" kern="1200" dirty="0" smtClean="0">
                          <a:solidFill>
                            <a:schemeClr val="dk1"/>
                          </a:solidFill>
                          <a:effectLst/>
                          <a:latin typeface="+mn-lt"/>
                          <a:ea typeface="+mn-ea"/>
                          <a:cs typeface="+mn-cs"/>
                        </a:rPr>
                        <a:t>la </a:t>
                      </a:r>
                      <a:r>
                        <a:rPr lang="es-PE" sz="2000" b="0" i="0" kern="1200" dirty="0">
                          <a:solidFill>
                            <a:schemeClr val="dk1"/>
                          </a:solidFill>
                          <a:effectLst/>
                          <a:latin typeface="+mn-lt"/>
                          <a:ea typeface="+mn-ea"/>
                          <a:cs typeface="+mn-cs"/>
                        </a:rPr>
                        <a:t>Estrategia Nacional de Lucha contra la Desertificación y la Sequía 2016-2030 (ENLCDS) aprobada </a:t>
                      </a:r>
                      <a:r>
                        <a:rPr lang="es-PE" sz="2000" b="0" i="0" kern="1200" dirty="0" smtClean="0">
                          <a:solidFill>
                            <a:schemeClr val="dk1"/>
                          </a:solidFill>
                          <a:effectLst/>
                          <a:latin typeface="+mn-lt"/>
                          <a:ea typeface="+mn-ea"/>
                          <a:cs typeface="+mn-cs"/>
                        </a:rPr>
                        <a:t>con D.S. N° 008-2016</a:t>
                      </a:r>
                      <a:endParaRPr lang="es-PE" sz="20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xmlns="" val="691568772"/>
                  </a:ext>
                </a:extLst>
              </a:tr>
              <a:tr h="688128">
                <a:tc>
                  <a:txBody>
                    <a:bodyPr/>
                    <a:lstStyle/>
                    <a:p>
                      <a:pPr algn="ctr"/>
                      <a:r>
                        <a:rPr lang="es-PE" sz="2000" dirty="0" smtClean="0"/>
                        <a:t>Sub-metas</a:t>
                      </a:r>
                    </a:p>
                    <a:p>
                      <a:pPr algn="ctr"/>
                      <a:r>
                        <a:rPr lang="es-PE" sz="2000" dirty="0" smtClean="0"/>
                        <a:t>6 </a:t>
                      </a:r>
                      <a:r>
                        <a:rPr lang="es-PE" sz="2000" dirty="0"/>
                        <a:t>y 7</a:t>
                      </a:r>
                    </a:p>
                  </a:txBody>
                  <a:tcPr anchor="ctr"/>
                </a:tc>
                <a:tc>
                  <a:txBody>
                    <a:bodyPr/>
                    <a:lstStyle/>
                    <a:p>
                      <a:r>
                        <a:rPr lang="es-PE" sz="2000" b="0" i="0" kern="1200" dirty="0" smtClean="0">
                          <a:solidFill>
                            <a:schemeClr val="dk1"/>
                          </a:solidFill>
                          <a:effectLst/>
                          <a:latin typeface="+mn-lt"/>
                          <a:ea typeface="+mn-ea"/>
                          <a:cs typeface="+mn-cs"/>
                        </a:rPr>
                        <a:t>Vinculadas a algunas metas </a:t>
                      </a:r>
                      <a:r>
                        <a:rPr lang="es-PE" sz="2000" b="0" i="0" kern="1200" dirty="0">
                          <a:solidFill>
                            <a:schemeClr val="dk1"/>
                          </a:solidFill>
                          <a:effectLst/>
                          <a:latin typeface="+mn-lt"/>
                          <a:ea typeface="+mn-ea"/>
                          <a:cs typeface="+mn-cs"/>
                        </a:rPr>
                        <a:t>de las medidas de mitigación de Agricultura y USCUSS. </a:t>
                      </a:r>
                    </a:p>
                  </a:txBody>
                  <a:tcPr anchor="ctr"/>
                </a:tc>
                <a:extLst>
                  <a:ext uri="{0D108BD9-81ED-4DB2-BD59-A6C34878D82A}">
                    <a16:rowId xmlns:a16="http://schemas.microsoft.com/office/drawing/2014/main" xmlns="" val="594130982"/>
                  </a:ext>
                </a:extLst>
              </a:tr>
              <a:tr h="426803">
                <a:tc>
                  <a:txBody>
                    <a:bodyPr/>
                    <a:lstStyle/>
                    <a:p>
                      <a:pPr algn="ctr"/>
                      <a:r>
                        <a:rPr lang="es-PE" sz="2000" dirty="0" smtClean="0"/>
                        <a:t>Sub-metas</a:t>
                      </a:r>
                    </a:p>
                    <a:p>
                      <a:pPr algn="ctr"/>
                      <a:r>
                        <a:rPr lang="es-PE" sz="2000" dirty="0" smtClean="0"/>
                        <a:t>8-15</a:t>
                      </a:r>
                      <a:endParaRPr lang="es-PE"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2000" b="0" i="0" kern="1200" dirty="0" smtClean="0">
                          <a:solidFill>
                            <a:schemeClr val="dk1"/>
                          </a:solidFill>
                          <a:effectLst/>
                          <a:latin typeface="+mn-lt"/>
                          <a:ea typeface="+mn-ea"/>
                          <a:cs typeface="+mn-cs"/>
                        </a:rPr>
                        <a:t>Vinculadas a 8 </a:t>
                      </a:r>
                      <a:r>
                        <a:rPr lang="es-PE" sz="2000" b="0" i="0" kern="1200" dirty="0">
                          <a:solidFill>
                            <a:schemeClr val="dk1"/>
                          </a:solidFill>
                          <a:effectLst/>
                          <a:latin typeface="+mn-lt"/>
                          <a:ea typeface="+mn-ea"/>
                          <a:cs typeface="+mn-cs"/>
                        </a:rPr>
                        <a:t>productos/finalidades de las medidas de adaptación de Agricultura y Bosques, que directamente contribuyen con lograr la NDT. </a:t>
                      </a:r>
                    </a:p>
                  </a:txBody>
                  <a:tcPr anchor="ctr"/>
                </a:tc>
                <a:extLst>
                  <a:ext uri="{0D108BD9-81ED-4DB2-BD59-A6C34878D82A}">
                    <a16:rowId xmlns:a16="http://schemas.microsoft.com/office/drawing/2014/main" xmlns="" val="4112475915"/>
                  </a:ext>
                </a:extLst>
              </a:tr>
            </a:tbl>
          </a:graphicData>
        </a:graphic>
      </p:graphicFrame>
      <p:sp>
        <p:nvSpPr>
          <p:cNvPr id="10" name="Marcador de contenido 6"/>
          <p:cNvSpPr txBox="1">
            <a:spLocks/>
          </p:cNvSpPr>
          <p:nvPr/>
        </p:nvSpPr>
        <p:spPr bwMode="auto">
          <a:xfrm>
            <a:off x="533646" y="1014984"/>
            <a:ext cx="7676919" cy="66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PE" sz="2000" dirty="0">
                <a:solidFill>
                  <a:sysClr val="windowText" lastClr="000000"/>
                </a:solidFill>
              </a:rPr>
              <a:t>Se proponen </a:t>
            </a:r>
            <a:r>
              <a:rPr lang="es-PE" sz="2000" b="1" dirty="0">
                <a:solidFill>
                  <a:sysClr val="windowText" lastClr="000000"/>
                </a:solidFill>
              </a:rPr>
              <a:t>15 sub-metas NDT.</a:t>
            </a:r>
            <a:endParaRPr kumimoji="0" lang="es-PE" sz="2000" b="1"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970949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9B2225-D5CD-4F2A-8211-A26FD024760E}"/>
              </a:ext>
            </a:extLst>
          </p:cNvPr>
          <p:cNvSpPr/>
          <p:nvPr/>
        </p:nvSpPr>
        <p:spPr>
          <a:xfrm>
            <a:off x="4908431" y="6790766"/>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xmlns="" id="{D6420BDE-2448-46A8-BB17-1541F47859DB}"/>
              </a:ext>
            </a:extLst>
          </p:cNvPr>
          <p:cNvSpPr/>
          <p:nvPr/>
        </p:nvSpPr>
        <p:spPr>
          <a:xfrm>
            <a:off x="4045789" y="6790765"/>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xmlns="" id="{A11063B9-C3A2-46B3-B008-F5262DE6302E}"/>
              </a:ext>
            </a:extLst>
          </p:cNvPr>
          <p:cNvSpPr/>
          <p:nvPr/>
        </p:nvSpPr>
        <p:spPr>
          <a:xfrm>
            <a:off x="0" y="0"/>
            <a:ext cx="7283570" cy="67234"/>
          </a:xfrm>
          <a:prstGeom prst="rect">
            <a:avLst/>
          </a:prstGeom>
          <a:solidFill>
            <a:srgbClr val="F28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28F34"/>
              </a:solidFill>
            </a:endParaRPr>
          </a:p>
        </p:txBody>
      </p:sp>
      <p:sp>
        <p:nvSpPr>
          <p:cNvPr id="15" name="Rectángulo 14">
            <a:extLst>
              <a:ext uri="{FF2B5EF4-FFF2-40B4-BE49-F238E27FC236}">
                <a16:creationId xmlns:a16="http://schemas.microsoft.com/office/drawing/2014/main" xmlns="" id="{37C78F57-23C5-481A-944B-16EBEDB31B5B}"/>
              </a:ext>
            </a:extLst>
          </p:cNvPr>
          <p:cNvSpPr/>
          <p:nvPr/>
        </p:nvSpPr>
        <p:spPr>
          <a:xfrm>
            <a:off x="7283570" y="0"/>
            <a:ext cx="862642" cy="6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xmlns="" id="{8DB76244-8D8B-49C4-95F4-D8D6FFCD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46" y="5815250"/>
            <a:ext cx="1078302" cy="1076579"/>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988439579"/>
              </p:ext>
            </p:extLst>
          </p:nvPr>
        </p:nvGraphicFramePr>
        <p:xfrm>
          <a:off x="618309" y="1609823"/>
          <a:ext cx="11260182" cy="4145363"/>
        </p:xfrm>
        <a:graphic>
          <a:graphicData uri="http://schemas.openxmlformats.org/drawingml/2006/table">
            <a:tbl>
              <a:tblPr firstRow="1" bandRow="1">
                <a:tableStyleId>{93296810-A885-4BE3-A3E7-6D5BEEA58F35}</a:tableStyleId>
              </a:tblPr>
              <a:tblGrid>
                <a:gridCol w="722811">
                  <a:extLst>
                    <a:ext uri="{9D8B030D-6E8A-4147-A177-3AD203B41FA5}">
                      <a16:colId xmlns:a16="http://schemas.microsoft.com/office/drawing/2014/main" xmlns="" val="2473007411"/>
                    </a:ext>
                  </a:extLst>
                </a:gridCol>
                <a:gridCol w="10537371">
                  <a:extLst>
                    <a:ext uri="{9D8B030D-6E8A-4147-A177-3AD203B41FA5}">
                      <a16:colId xmlns:a16="http://schemas.microsoft.com/office/drawing/2014/main" xmlns="" val="3466195252"/>
                    </a:ext>
                  </a:extLst>
                </a:gridCol>
              </a:tblGrid>
              <a:tr h="426803">
                <a:tc>
                  <a:txBody>
                    <a:bodyPr/>
                    <a:lstStyle/>
                    <a:p>
                      <a:pPr algn="ctr"/>
                      <a:r>
                        <a:rPr lang="es-PE" sz="2000" dirty="0"/>
                        <a:t>N°</a:t>
                      </a:r>
                    </a:p>
                  </a:txBody>
                  <a:tcPr anchor="ctr"/>
                </a:tc>
                <a:tc>
                  <a:txBody>
                    <a:bodyPr/>
                    <a:lstStyle/>
                    <a:p>
                      <a:r>
                        <a:rPr lang="es-PE" sz="2000" dirty="0" smtClean="0"/>
                        <a:t>Descripción de la sub-meta</a:t>
                      </a:r>
                      <a:endParaRPr lang="es-PE" sz="2000" dirty="0"/>
                    </a:p>
                  </a:txBody>
                  <a:tcPr anchor="ctr"/>
                </a:tc>
                <a:extLst>
                  <a:ext uri="{0D108BD9-81ED-4DB2-BD59-A6C34878D82A}">
                    <a16:rowId xmlns:a16="http://schemas.microsoft.com/office/drawing/2014/main" xmlns="" val="1975909941"/>
                  </a:ext>
                </a:extLst>
              </a:tr>
              <a:tr h="950414">
                <a:tc>
                  <a:txBody>
                    <a:bodyPr/>
                    <a:lstStyle/>
                    <a:p>
                      <a:pPr algn="ctr"/>
                      <a:r>
                        <a:rPr lang="es-PE" sz="2000" dirty="0"/>
                        <a:t>1</a:t>
                      </a:r>
                    </a:p>
                  </a:txBody>
                  <a:tcPr anchor="ctr"/>
                </a:tc>
                <a:tc>
                  <a:txBody>
                    <a:bodyPr/>
                    <a:lstStyle/>
                    <a:p>
                      <a:r>
                        <a:rPr lang="es-PE" sz="2000" kern="1200" dirty="0">
                          <a:solidFill>
                            <a:schemeClr val="dk1"/>
                          </a:solidFill>
                          <a:effectLst/>
                          <a:latin typeface="+mn-lt"/>
                          <a:ea typeface="+mn-ea"/>
                          <a:cs typeface="+mn-cs"/>
                        </a:rPr>
                        <a:t>Al 2020, se aprueba una ley de ordenamiento territorial que incorpora el enfoque NDT y favorece la consolidación de la institucionalidad y los instrumentos existentes para la planificación del uso de la tierra en el Perú. </a:t>
                      </a:r>
                    </a:p>
                  </a:txBody>
                  <a:tcPr anchor="ctr"/>
                </a:tc>
                <a:extLst>
                  <a:ext uri="{0D108BD9-81ED-4DB2-BD59-A6C34878D82A}">
                    <a16:rowId xmlns:a16="http://schemas.microsoft.com/office/drawing/2014/main" xmlns="" val="2843014532"/>
                  </a:ext>
                </a:extLst>
              </a:tr>
              <a:tr h="755113">
                <a:tc>
                  <a:txBody>
                    <a:bodyPr/>
                    <a:lstStyle/>
                    <a:p>
                      <a:pPr algn="ctr"/>
                      <a:r>
                        <a:rPr lang="es-PE" sz="2000" dirty="0"/>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2020, el monitoreo y evaluación de la degradación de la tierra alineado al indicador 15.3.1 de los ODS, se encuentra operativo y articulado a otros esfuerzos nacionales y </a:t>
                      </a:r>
                      <a:r>
                        <a:rPr lang="es-PE" sz="2000" kern="1200" dirty="0" err="1">
                          <a:solidFill>
                            <a:schemeClr val="dk1"/>
                          </a:solidFill>
                          <a:effectLst/>
                          <a:latin typeface="+mn-lt"/>
                          <a:ea typeface="+mn-ea"/>
                          <a:cs typeface="+mn-cs"/>
                        </a:rPr>
                        <a:t>subnacionales</a:t>
                      </a:r>
                      <a:r>
                        <a:rPr lang="es-PE" sz="2000" kern="1200" dirty="0">
                          <a:solidFill>
                            <a:schemeClr val="dk1"/>
                          </a:solidFill>
                          <a:effectLst/>
                          <a:latin typeface="+mn-lt"/>
                          <a:ea typeface="+mn-ea"/>
                          <a:cs typeface="+mn-cs"/>
                        </a:rPr>
                        <a:t> de monitoreo de los ecosistemas terrestres.</a:t>
                      </a:r>
                    </a:p>
                  </a:txBody>
                  <a:tcPr anchor="ctr"/>
                </a:tc>
                <a:extLst>
                  <a:ext uri="{0D108BD9-81ED-4DB2-BD59-A6C34878D82A}">
                    <a16:rowId xmlns:a16="http://schemas.microsoft.com/office/drawing/2014/main" xmlns="" val="691568772"/>
                  </a:ext>
                </a:extLst>
              </a:tr>
              <a:tr h="688128">
                <a:tc>
                  <a:txBody>
                    <a:bodyPr/>
                    <a:lstStyle/>
                    <a:p>
                      <a:pPr algn="ctr"/>
                      <a:r>
                        <a:rPr lang="es-PE" sz="2000" dirty="0"/>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se ha mejorado la coordinación intersectorial y la gobernanza para el uso y manejo sostenible de la tierra a nivel nacional y subnacional, bajo el liderazgo del Ministerio del Ambiente.</a:t>
                      </a:r>
                    </a:p>
                  </a:txBody>
                  <a:tcPr anchor="ctr"/>
                </a:tc>
                <a:extLst>
                  <a:ext uri="{0D108BD9-81ED-4DB2-BD59-A6C34878D82A}">
                    <a16:rowId xmlns:a16="http://schemas.microsoft.com/office/drawing/2014/main" xmlns="" val="594130982"/>
                  </a:ext>
                </a:extLst>
              </a:tr>
              <a:tr h="426803">
                <a:tc>
                  <a:txBody>
                    <a:bodyPr/>
                    <a:lstStyle/>
                    <a:p>
                      <a:pPr algn="ctr"/>
                      <a:r>
                        <a:rPr lang="es-PE" sz="2000" dirty="0"/>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2000" kern="1200" dirty="0">
                          <a:solidFill>
                            <a:schemeClr val="dk1"/>
                          </a:solidFill>
                          <a:effectLst/>
                          <a:latin typeface="+mn-lt"/>
                          <a:ea typeface="+mn-ea"/>
                          <a:cs typeface="+mn-cs"/>
                        </a:rPr>
                        <a:t>Al 2030, se ha iniciado la recuperación de tierras degradadas en bosques de terraza, pantanos de palmeras, bosques montanos, bosques secos de llanura y pajonales de puna húmeda, identificadas como las zonas más vulnerables a la degradación de la tierra en el país.</a:t>
                      </a:r>
                    </a:p>
                  </a:txBody>
                  <a:tcPr anchor="ctr"/>
                </a:tc>
                <a:extLst>
                  <a:ext uri="{0D108BD9-81ED-4DB2-BD59-A6C34878D82A}">
                    <a16:rowId xmlns:a16="http://schemas.microsoft.com/office/drawing/2014/main" xmlns="" val="4112475915"/>
                  </a:ext>
                </a:extLst>
              </a:tr>
            </a:tbl>
          </a:graphicData>
        </a:graphic>
      </p:graphicFrame>
      <p:sp>
        <p:nvSpPr>
          <p:cNvPr id="10" name="Marcador de contenido 6"/>
          <p:cNvSpPr txBox="1">
            <a:spLocks/>
          </p:cNvSpPr>
          <p:nvPr/>
        </p:nvSpPr>
        <p:spPr bwMode="auto">
          <a:xfrm>
            <a:off x="585408" y="910202"/>
            <a:ext cx="7676919" cy="66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PE" sz="2000" dirty="0">
                <a:solidFill>
                  <a:sysClr val="windowText" lastClr="000000"/>
                </a:solidFill>
              </a:rPr>
              <a:t>Sub-metas específicas para NDT (1-4)</a:t>
            </a:r>
            <a:endParaRPr kumimoji="0" lang="es-PE" sz="2000" b="0" i="0" u="none" strike="noStrike" kern="1200" cap="none" spc="0" normalizeH="0" baseline="0" noProof="0" dirty="0">
              <a:ln>
                <a:noFill/>
              </a:ln>
              <a:solidFill>
                <a:sysClr val="windowText" lastClr="000000"/>
              </a:solidFill>
              <a:effectLst/>
              <a:uLnTx/>
              <a:uFillTx/>
              <a:latin typeface="Calibri"/>
            </a:endParaRPr>
          </a:p>
        </p:txBody>
      </p:sp>
      <p:sp>
        <p:nvSpPr>
          <p:cNvPr id="12" name="Título 5">
            <a:extLst>
              <a:ext uri="{FF2B5EF4-FFF2-40B4-BE49-F238E27FC236}">
                <a16:creationId xmlns:a16="http://schemas.microsoft.com/office/drawing/2014/main" xmlns="" id="{D1144581-ECA3-4E07-923B-5559F541262B}"/>
              </a:ext>
            </a:extLst>
          </p:cNvPr>
          <p:cNvSpPr txBox="1">
            <a:spLocks/>
          </p:cNvSpPr>
          <p:nvPr/>
        </p:nvSpPr>
        <p:spPr bwMode="auto">
          <a:xfrm>
            <a:off x="533646" y="319862"/>
            <a:ext cx="1009269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kern="1200">
                <a:solidFill>
                  <a:schemeClr val="tx1"/>
                </a:soli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lgn="l">
              <a:defRPr/>
            </a:pPr>
            <a:r>
              <a:rPr lang="es-PE" altLang="es-PE" sz="4000" b="1" dirty="0">
                <a:solidFill>
                  <a:schemeClr val="bg1">
                    <a:lumMod val="50000"/>
                  </a:schemeClr>
                </a:solidFill>
                <a:latin typeface="Calibri"/>
              </a:rPr>
              <a:t>Sub-metas NDT</a:t>
            </a:r>
          </a:p>
        </p:txBody>
      </p:sp>
    </p:spTree>
    <p:extLst>
      <p:ext uri="{BB962C8B-B14F-4D97-AF65-F5344CB8AC3E}">
        <p14:creationId xmlns:p14="http://schemas.microsoft.com/office/powerpoint/2010/main" val="11400537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3612</Words>
  <Application>Microsoft Office PowerPoint</Application>
  <PresentationFormat>Personalizado</PresentationFormat>
  <Paragraphs>251</Paragraphs>
  <Slides>28</Slides>
  <Notes>24</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Calvimontes Ugarte</dc:creator>
  <cp:lastModifiedBy>DGCCD</cp:lastModifiedBy>
  <cp:revision>123</cp:revision>
  <cp:lastPrinted>2018-09-27T01:02:32Z</cp:lastPrinted>
  <dcterms:created xsi:type="dcterms:W3CDTF">2018-03-07T13:12:57Z</dcterms:created>
  <dcterms:modified xsi:type="dcterms:W3CDTF">2018-09-27T01:06:11Z</dcterms:modified>
</cp:coreProperties>
</file>