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46" r:id="rId2"/>
    <p:sldId id="1052" r:id="rId3"/>
    <p:sldId id="977" r:id="rId4"/>
    <p:sldId id="1055" r:id="rId5"/>
    <p:sldId id="988" r:id="rId6"/>
    <p:sldId id="1036" r:id="rId7"/>
    <p:sldId id="1070" r:id="rId8"/>
    <p:sldId id="1035" r:id="rId9"/>
    <p:sldId id="993" r:id="rId10"/>
    <p:sldId id="1057" r:id="rId11"/>
    <p:sldId id="1043" r:id="rId12"/>
    <p:sldId id="1044" r:id="rId13"/>
    <p:sldId id="1045" r:id="rId14"/>
    <p:sldId id="1046" r:id="rId15"/>
    <p:sldId id="1047" r:id="rId16"/>
    <p:sldId id="995" r:id="rId17"/>
    <p:sldId id="1071" r:id="rId18"/>
    <p:sldId id="1059" r:id="rId19"/>
    <p:sldId id="1060" r:id="rId20"/>
    <p:sldId id="1040" r:id="rId21"/>
    <p:sldId id="1041" r:id="rId22"/>
    <p:sldId id="1042" r:id="rId23"/>
    <p:sldId id="1065" r:id="rId24"/>
    <p:sldId id="1054" r:id="rId25"/>
    <p:sldId id="1058" r:id="rId26"/>
    <p:sldId id="1068" r:id="rId27"/>
    <p:sldId id="947" r:id="rId28"/>
    <p:sldId id="1069" r:id="rId29"/>
    <p:sldId id="1056" r:id="rId30"/>
  </p:sldIdLst>
  <p:sldSz cx="9144000" cy="6858000" type="screen4x3"/>
  <p:notesSz cx="6797675" cy="9928225"/>
  <p:defaultTextStyle>
    <a:defPPr>
      <a:defRPr lang="es-P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F2EFF5"/>
    <a:srgbClr val="FFFFF3"/>
    <a:srgbClr val="ECECEC"/>
    <a:srgbClr val="B0B0B0"/>
    <a:srgbClr val="A3A3A3"/>
    <a:srgbClr val="909090"/>
    <a:srgbClr val="E0E0E0"/>
    <a:srgbClr val="8E8E8E"/>
    <a:srgbClr val="2C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7" autoAdjust="0"/>
    <p:restoredTop sz="96433" autoAdjust="0"/>
  </p:normalViewPr>
  <p:slideViewPr>
    <p:cSldViewPr>
      <p:cViewPr varScale="1">
        <p:scale>
          <a:sx n="92" d="100"/>
          <a:sy n="92" d="100"/>
        </p:scale>
        <p:origin x="1272" y="90"/>
      </p:cViewPr>
      <p:guideLst>
        <p:guide orient="horz" pos="2160"/>
        <p:guide pos="3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139690824298473E-2"/>
          <c:y val="2.1062380813780476E-2"/>
          <c:w val="0.93570071980808045"/>
          <c:h val="0.80804730678889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MULTISECTORIAL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Hoja1!$B$5:$B$23</c:f>
              <c:strCache>
                <c:ptCount val="19"/>
                <c:pt idx="0">
                  <c:v>MINSA</c:v>
                </c:pt>
                <c:pt idx="1">
                  <c:v>MINAM</c:v>
                </c:pt>
                <c:pt idx="2">
                  <c:v>PCM</c:v>
                </c:pt>
                <c:pt idx="3">
                  <c:v>MINEDU</c:v>
                </c:pt>
                <c:pt idx="4">
                  <c:v>MINAGRI</c:v>
                </c:pt>
                <c:pt idx="5">
                  <c:v>MINTRA</c:v>
                </c:pt>
                <c:pt idx="6">
                  <c:v>MINCUL</c:v>
                </c:pt>
                <c:pt idx="7">
                  <c:v>MEF</c:v>
                </c:pt>
                <c:pt idx="8">
                  <c:v>MINJUS</c:v>
                </c:pt>
                <c:pt idx="9">
                  <c:v>MIMP</c:v>
                </c:pt>
                <c:pt idx="10">
                  <c:v>MRE</c:v>
                </c:pt>
                <c:pt idx="11">
                  <c:v>MINEM</c:v>
                </c:pt>
                <c:pt idx="12">
                  <c:v>PRODUCE</c:v>
                </c:pt>
                <c:pt idx="13">
                  <c:v>MIDIS</c:v>
                </c:pt>
                <c:pt idx="14">
                  <c:v>MTC</c:v>
                </c:pt>
                <c:pt idx="15">
                  <c:v>MVCS</c:v>
                </c:pt>
                <c:pt idx="16">
                  <c:v>MINCETUR </c:v>
                </c:pt>
                <c:pt idx="17">
                  <c:v>MININTER</c:v>
                </c:pt>
                <c:pt idx="18">
                  <c:v>MINDEF</c:v>
                </c:pt>
              </c:strCache>
            </c:strRef>
          </c:cat>
          <c:val>
            <c:numRef>
              <c:f>Hoja1!$C$5:$C$23</c:f>
              <c:numCache>
                <c:formatCode>General</c:formatCode>
                <c:ptCount val="19"/>
                <c:pt idx="0">
                  <c:v>21</c:v>
                </c:pt>
                <c:pt idx="1">
                  <c:v>17</c:v>
                </c:pt>
                <c:pt idx="2">
                  <c:v>17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2</c:v>
                </c:pt>
                <c:pt idx="8">
                  <c:v>10</c:v>
                </c:pt>
                <c:pt idx="9">
                  <c:v>9</c:v>
                </c:pt>
                <c:pt idx="10">
                  <c:v>6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Hoja1!$D$4</c:f>
              <c:strCache>
                <c:ptCount val="1"/>
                <c:pt idx="0">
                  <c:v>SECTORIAL</c:v>
                </c:pt>
              </c:strCache>
            </c:strRef>
          </c:tx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Hoja1!$B$5:$B$23</c:f>
              <c:strCache>
                <c:ptCount val="19"/>
                <c:pt idx="0">
                  <c:v>MINSA</c:v>
                </c:pt>
                <c:pt idx="1">
                  <c:v>MINAM</c:v>
                </c:pt>
                <c:pt idx="2">
                  <c:v>PCM</c:v>
                </c:pt>
                <c:pt idx="3">
                  <c:v>MINEDU</c:v>
                </c:pt>
                <c:pt idx="4">
                  <c:v>MINAGRI</c:v>
                </c:pt>
                <c:pt idx="5">
                  <c:v>MINTRA</c:v>
                </c:pt>
                <c:pt idx="6">
                  <c:v>MINCUL</c:v>
                </c:pt>
                <c:pt idx="7">
                  <c:v>MEF</c:v>
                </c:pt>
                <c:pt idx="8">
                  <c:v>MINJUS</c:v>
                </c:pt>
                <c:pt idx="9">
                  <c:v>MIMP</c:v>
                </c:pt>
                <c:pt idx="10">
                  <c:v>MRE</c:v>
                </c:pt>
                <c:pt idx="11">
                  <c:v>MINEM</c:v>
                </c:pt>
                <c:pt idx="12">
                  <c:v>PRODUCE</c:v>
                </c:pt>
                <c:pt idx="13">
                  <c:v>MIDIS</c:v>
                </c:pt>
                <c:pt idx="14">
                  <c:v>MTC</c:v>
                </c:pt>
                <c:pt idx="15">
                  <c:v>MVCS</c:v>
                </c:pt>
                <c:pt idx="16">
                  <c:v>MINCETUR </c:v>
                </c:pt>
                <c:pt idx="17">
                  <c:v>MININTER</c:v>
                </c:pt>
                <c:pt idx="18">
                  <c:v>MINDEF</c:v>
                </c:pt>
              </c:strCache>
            </c:strRef>
          </c:cat>
          <c:val>
            <c:numRef>
              <c:f>Hoja1!$D$5:$D$23</c:f>
              <c:numCache>
                <c:formatCode>General</c:formatCode>
                <c:ptCount val="19"/>
                <c:pt idx="0">
                  <c:v>19</c:v>
                </c:pt>
                <c:pt idx="1">
                  <c:v>5</c:v>
                </c:pt>
                <c:pt idx="2">
                  <c:v>3</c:v>
                </c:pt>
                <c:pt idx="3">
                  <c:v>12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8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35061568"/>
        <c:axId val="635059328"/>
      </c:barChart>
      <c:catAx>
        <c:axId val="635061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059328"/>
        <c:crosses val="autoZero"/>
        <c:auto val="1"/>
        <c:lblAlgn val="ctr"/>
        <c:lblOffset val="100"/>
        <c:noMultiLvlLbl val="0"/>
      </c:catAx>
      <c:valAx>
        <c:axId val="63505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3506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206230144384027"/>
          <c:y val="4.4365498150635549E-2"/>
          <c:w val="0.28639992824411487"/>
          <c:h val="9.268213937174849E-2"/>
        </c:manualLayout>
      </c:layout>
      <c:overlay val="0"/>
      <c:spPr>
        <a:ln>
          <a:solidFill>
            <a:sysClr val="window" lastClr="FFFFFF">
              <a:lumMod val="85000"/>
            </a:sysClr>
          </a:solidFill>
        </a:ln>
      </c:spPr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FE144-C6C6-46C3-8390-964E4FA920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51B59F8-B1C2-44A6-9840-B3AFD479D9CE}">
      <dgm:prSet phldrT="[Texto]" custT="1"/>
      <dgm:spPr/>
      <dgm:t>
        <a:bodyPr/>
        <a:lstStyle/>
        <a:p>
          <a:r>
            <a:rPr lang="es-MX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1</a:t>
          </a:r>
          <a:r>
            <a:rPr lang="es-MX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. La construcción de la </a:t>
          </a:r>
          <a:r>
            <a:rPr lang="es-MX" sz="1800" b="1" dirty="0" smtClean="0">
              <a:latin typeface="Helvetica" panose="020B0604020202020204" pitchFamily="34" charset="0"/>
              <a:cs typeface="Helvetica" panose="020B0604020202020204" pitchFamily="34" charset="0"/>
            </a:rPr>
            <a:t>visión concertada de futuro </a:t>
          </a:r>
          <a:r>
            <a:rPr lang="es-MX" sz="1600" dirty="0" smtClean="0">
              <a:latin typeface="Helvetica" panose="020B0604020202020204" pitchFamily="34" charset="0"/>
              <a:cs typeface="Helvetica" panose="020B0604020202020204" pitchFamily="34" charset="0"/>
            </a:rPr>
            <a:t>del país al 2030.</a:t>
          </a:r>
          <a:endParaRPr lang="es-MX" sz="1600" dirty="0"/>
        </a:p>
      </dgm:t>
    </dgm:pt>
    <dgm:pt modelId="{4EDEFC4D-9091-46E7-A85A-08C7632486C6}" type="parTrans" cxnId="{00C4EC19-903C-4CAF-AAD7-6E10564103D7}">
      <dgm:prSet/>
      <dgm:spPr/>
      <dgm:t>
        <a:bodyPr/>
        <a:lstStyle/>
        <a:p>
          <a:endParaRPr lang="es-MX" sz="1400"/>
        </a:p>
      </dgm:t>
    </dgm:pt>
    <dgm:pt modelId="{E492EEE5-33E1-4287-B2A9-2F4C8014B0AB}" type="sibTrans" cxnId="{00C4EC19-903C-4CAF-AAD7-6E10564103D7}">
      <dgm:prSet/>
      <dgm:spPr/>
      <dgm:t>
        <a:bodyPr/>
        <a:lstStyle/>
        <a:p>
          <a:endParaRPr lang="es-MX" sz="1400"/>
        </a:p>
      </dgm:t>
    </dgm:pt>
    <dgm:pt modelId="{FFFCBD51-2209-4C36-A39E-C2BD93C39971}">
      <dgm:prSet custT="1"/>
      <dgm:spPr/>
      <dgm:t>
        <a:bodyPr/>
        <a:lstStyle/>
        <a:p>
          <a:pPr algn="just"/>
          <a:r>
            <a:rPr lang="es-MX" sz="2000" b="1" dirty="0" smtClean="0">
              <a:latin typeface="Helvetica" panose="020B0604020202020204" pitchFamily="34" charset="0"/>
              <a:cs typeface="Helvetica" panose="020B0604020202020204" pitchFamily="34" charset="0"/>
            </a:rPr>
            <a:t>2</a:t>
          </a:r>
          <a:r>
            <a:rPr lang="es-MX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. La </a:t>
          </a:r>
          <a:r>
            <a:rPr lang="es-MX" sz="1800" b="1" dirty="0" smtClean="0">
              <a:latin typeface="Helvetica" panose="020B0604020202020204" pitchFamily="34" charset="0"/>
              <a:cs typeface="Helvetica" panose="020B0604020202020204" pitchFamily="34" charset="0"/>
            </a:rPr>
            <a:t>actualización de políticas y planes </a:t>
          </a:r>
          <a:r>
            <a:rPr lang="es-MX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considerando un ciclo de planeamiento estratégico para la mejora continua, el cual está centrado en el bienestar de las personas teniendo en cuenta las circunstancias en sus territorios.</a:t>
          </a:r>
          <a:endParaRPr lang="es-MX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1FE8E0-8F3B-4BEC-A87A-D4669684D507}" type="parTrans" cxnId="{5A78206C-F4CE-46CB-921C-B584EFA78453}">
      <dgm:prSet/>
      <dgm:spPr/>
      <dgm:t>
        <a:bodyPr/>
        <a:lstStyle/>
        <a:p>
          <a:endParaRPr lang="es-MX" sz="1400"/>
        </a:p>
      </dgm:t>
    </dgm:pt>
    <dgm:pt modelId="{4169034A-C297-4AC5-9C36-0B0DED0084FE}" type="sibTrans" cxnId="{5A78206C-F4CE-46CB-921C-B584EFA78453}">
      <dgm:prSet/>
      <dgm:spPr/>
      <dgm:t>
        <a:bodyPr/>
        <a:lstStyle/>
        <a:p>
          <a:endParaRPr lang="es-MX" sz="1400"/>
        </a:p>
      </dgm:t>
    </dgm:pt>
    <dgm:pt modelId="{162E6583-A5B8-45F6-B6B7-3ECD1F8B8317}" type="pres">
      <dgm:prSet presAssocID="{8CEFE144-C6C6-46C3-8390-964E4FA920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03D9E6F-48CA-40C5-8E6C-1A5B0D85C6DA}" type="pres">
      <dgm:prSet presAssocID="{F51B59F8-B1C2-44A6-9840-B3AFD479D9CE}" presName="composite" presStyleCnt="0"/>
      <dgm:spPr/>
    </dgm:pt>
    <dgm:pt modelId="{3E646D08-8B2F-4A91-B4A9-0DE5116545C1}" type="pres">
      <dgm:prSet presAssocID="{F51B59F8-B1C2-44A6-9840-B3AFD479D9CE}" presName="rect1" presStyleLbl="trAlignAcc1" presStyleIdx="0" presStyleCnt="2" custScaleY="77806" custLinFactNeighborX="-170" custLinFactNeighborY="-340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84CE06-3811-4522-8234-9AFCECA842D8}" type="pres">
      <dgm:prSet presAssocID="{F51B59F8-B1C2-44A6-9840-B3AFD479D9CE}" presName="rect2" presStyleLbl="fgImgPlace1" presStyleIdx="0" presStyleCnt="2" custScaleX="107467" custScaleY="67041" custLinFactNeighborX="-10805" custLinFactNeighborY="-2064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3465589-7AFD-4502-BEFF-5AFA31644F1A}" type="pres">
      <dgm:prSet presAssocID="{E492EEE5-33E1-4287-B2A9-2F4C8014B0AB}" presName="sibTrans" presStyleCnt="0"/>
      <dgm:spPr/>
    </dgm:pt>
    <dgm:pt modelId="{AE728191-6A76-4E03-9C70-BE52F623FB24}" type="pres">
      <dgm:prSet presAssocID="{FFFCBD51-2209-4C36-A39E-C2BD93C39971}" presName="composite" presStyleCnt="0"/>
      <dgm:spPr/>
    </dgm:pt>
    <dgm:pt modelId="{105870F3-F50C-400B-951F-55514DFD4469}" type="pres">
      <dgm:prSet presAssocID="{FFFCBD51-2209-4C36-A39E-C2BD93C39971}" presName="rect1" presStyleLbl="trAlignAcc1" presStyleIdx="1" presStyleCnt="2" custScaleY="144356" custLinFactNeighborX="-1012" custLinFactNeighborY="16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B0994B-1CF8-4E8C-B7A4-F95C960EBECE}" type="pres">
      <dgm:prSet presAssocID="{FFFCBD51-2209-4C36-A39E-C2BD93C39971}" presName="rect2" presStyleLbl="fgImgPlace1" presStyleIdx="1" presStyleCnt="2" custScaleY="67898" custLinFactNeighborX="-5761" custLinFactNeighborY="-17096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  <a:ln/>
      </dgm:spPr>
    </dgm:pt>
  </dgm:ptLst>
  <dgm:cxnLst>
    <dgm:cxn modelId="{E38FC6BA-62DE-4194-9E51-80ED9D847057}" type="presOf" srcId="{FFFCBD51-2209-4C36-A39E-C2BD93C39971}" destId="{105870F3-F50C-400B-951F-55514DFD4469}" srcOrd="0" destOrd="0" presId="urn:microsoft.com/office/officeart/2008/layout/PictureStrips"/>
    <dgm:cxn modelId="{00C4EC19-903C-4CAF-AAD7-6E10564103D7}" srcId="{8CEFE144-C6C6-46C3-8390-964E4FA92044}" destId="{F51B59F8-B1C2-44A6-9840-B3AFD479D9CE}" srcOrd="0" destOrd="0" parTransId="{4EDEFC4D-9091-46E7-A85A-08C7632486C6}" sibTransId="{E492EEE5-33E1-4287-B2A9-2F4C8014B0AB}"/>
    <dgm:cxn modelId="{7D1F694B-9F6D-47A8-847D-55D872C8F718}" type="presOf" srcId="{F51B59F8-B1C2-44A6-9840-B3AFD479D9CE}" destId="{3E646D08-8B2F-4A91-B4A9-0DE5116545C1}" srcOrd="0" destOrd="0" presId="urn:microsoft.com/office/officeart/2008/layout/PictureStrips"/>
    <dgm:cxn modelId="{0C7C5234-B0B0-4F0E-B348-317F1C29CB3C}" type="presOf" srcId="{8CEFE144-C6C6-46C3-8390-964E4FA92044}" destId="{162E6583-A5B8-45F6-B6B7-3ECD1F8B8317}" srcOrd="0" destOrd="0" presId="urn:microsoft.com/office/officeart/2008/layout/PictureStrips"/>
    <dgm:cxn modelId="{5A78206C-F4CE-46CB-921C-B584EFA78453}" srcId="{8CEFE144-C6C6-46C3-8390-964E4FA92044}" destId="{FFFCBD51-2209-4C36-A39E-C2BD93C39971}" srcOrd="1" destOrd="0" parTransId="{B91FE8E0-8F3B-4BEC-A87A-D4669684D507}" sibTransId="{4169034A-C297-4AC5-9C36-0B0DED0084FE}"/>
    <dgm:cxn modelId="{522A17BC-7F2A-40F1-8FC5-67A52A8CAF72}" type="presParOf" srcId="{162E6583-A5B8-45F6-B6B7-3ECD1F8B8317}" destId="{E03D9E6F-48CA-40C5-8E6C-1A5B0D85C6DA}" srcOrd="0" destOrd="0" presId="urn:microsoft.com/office/officeart/2008/layout/PictureStrips"/>
    <dgm:cxn modelId="{7FEA2D51-CCFF-4AE6-8D31-7439A54D1A01}" type="presParOf" srcId="{E03D9E6F-48CA-40C5-8E6C-1A5B0D85C6DA}" destId="{3E646D08-8B2F-4A91-B4A9-0DE5116545C1}" srcOrd="0" destOrd="0" presId="urn:microsoft.com/office/officeart/2008/layout/PictureStrips"/>
    <dgm:cxn modelId="{C224940B-A5FF-45C9-96A2-B36CA65D3E52}" type="presParOf" srcId="{E03D9E6F-48CA-40C5-8E6C-1A5B0D85C6DA}" destId="{2284CE06-3811-4522-8234-9AFCECA842D8}" srcOrd="1" destOrd="0" presId="urn:microsoft.com/office/officeart/2008/layout/PictureStrips"/>
    <dgm:cxn modelId="{D578574A-CD96-4052-94B5-0652C8F06A01}" type="presParOf" srcId="{162E6583-A5B8-45F6-B6B7-3ECD1F8B8317}" destId="{B3465589-7AFD-4502-BEFF-5AFA31644F1A}" srcOrd="1" destOrd="0" presId="urn:microsoft.com/office/officeart/2008/layout/PictureStrips"/>
    <dgm:cxn modelId="{8F3F63AB-767F-46E6-99AD-0DB8C9C479E1}" type="presParOf" srcId="{162E6583-A5B8-45F6-B6B7-3ECD1F8B8317}" destId="{AE728191-6A76-4E03-9C70-BE52F623FB24}" srcOrd="2" destOrd="0" presId="urn:microsoft.com/office/officeart/2008/layout/PictureStrips"/>
    <dgm:cxn modelId="{FEBA89F4-009E-49C1-8A28-C97E5B239989}" type="presParOf" srcId="{AE728191-6A76-4E03-9C70-BE52F623FB24}" destId="{105870F3-F50C-400B-951F-55514DFD4469}" srcOrd="0" destOrd="0" presId="urn:microsoft.com/office/officeart/2008/layout/PictureStrips"/>
    <dgm:cxn modelId="{2BB2B890-395E-46CB-B613-8785CA69A724}" type="presParOf" srcId="{AE728191-6A76-4E03-9C70-BE52F623FB24}" destId="{C6B0994B-1CF8-4E8C-B7A4-F95C960EBE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4367B-DEC0-4145-91BD-D468AEBF2C4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0FAC292-5E0D-4B18-9145-28D407230B08}">
      <dgm:prSet phldrT="[Texto]" custT="1"/>
      <dgm:spPr/>
      <dgm:t>
        <a:bodyPr/>
        <a:lstStyle/>
        <a:p>
          <a:pPr algn="l"/>
          <a:r>
            <a:rPr lang="es-PE" sz="1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Perú hoy</a:t>
          </a:r>
        </a:p>
        <a:p>
          <a:pPr algn="l"/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25 Funciones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19 Ministerios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26 Gobiernos Regionales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196 </a:t>
          </a:r>
          <a:r>
            <a:rPr lang="es-PE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provincias</a:t>
          </a:r>
        </a:p>
        <a:p>
          <a:pPr algn="l"/>
          <a:r>
            <a:rPr lang="es-PE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1,874 </a:t>
          </a: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distritos </a:t>
          </a:r>
        </a:p>
      </dgm:t>
    </dgm:pt>
    <dgm:pt modelId="{FCAD9890-08B0-4C3E-9514-A0A98FCCFAA6}" type="parTrans" cxnId="{F750C05D-376C-4B82-AFA0-A2A3A3632A7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EDAD8892-6BD8-4A62-B4B2-2D82B6A983BA}" type="sibTrans" cxnId="{F750C05D-376C-4B82-AFA0-A2A3A3632A7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3DD0A931-B1B2-4FDC-8DE5-9CCD199E85D4}">
      <dgm:prSet phldrT="[Texto]" custT="1"/>
      <dgm:spPr/>
      <dgm:t>
        <a:bodyPr/>
        <a:lstStyle/>
        <a:p>
          <a:pPr algn="ctr"/>
          <a:endParaRPr lang="es-PE" sz="1400" b="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gm:t>
    </dgm:pt>
    <dgm:pt modelId="{7D988235-D253-48DB-BD8B-A3B154D7A84B}" type="parTrans" cxnId="{D85FA3C9-040F-4071-8FB3-79BE0C0CA95A}">
      <dgm:prSet/>
      <dgm:spPr/>
      <dgm:t>
        <a:bodyPr/>
        <a:lstStyle/>
        <a:p>
          <a:endParaRPr lang="es-MX"/>
        </a:p>
      </dgm:t>
    </dgm:pt>
    <dgm:pt modelId="{63B4C370-84F4-43D6-8C14-77BA9D2A67BA}" type="sibTrans" cxnId="{D85FA3C9-040F-4071-8FB3-79BE0C0CA95A}">
      <dgm:prSet/>
      <dgm:spPr/>
      <dgm:t>
        <a:bodyPr/>
        <a:lstStyle/>
        <a:p>
          <a:endParaRPr lang="es-MX"/>
        </a:p>
      </dgm:t>
    </dgm:pt>
    <dgm:pt modelId="{B8EED873-3FEC-4F3B-A658-BBE8FB34C8E4}">
      <dgm:prSet phldrT="[Texto]" custT="1"/>
      <dgm:spPr/>
      <dgm:t>
        <a:bodyPr/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Análisis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Prospectivo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Conocer integralmente la realidad,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Explorar futuros posibles a través de la identificación de tendencias, diagnóstico de variables y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La construcción y análisis de escenarios, para poder anticiparse y articular esfuerzos hacia el logro de un futuro deseado</a:t>
          </a:r>
          <a:endParaRPr lang="es-PE" sz="900" kern="1200" dirty="0">
            <a:solidFill>
              <a:schemeClr val="tx1"/>
            </a:solidFill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098C3DC3-F459-4322-97D0-56863088AED3}" type="sibTrans" cxnId="{9F17CD27-692D-49B6-9613-5E72F800D03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F031036A-50F8-4432-A210-7D61C8C1CF7D}" type="parTrans" cxnId="{9F17CD27-692D-49B6-9613-5E72F800D039}">
      <dgm:prSet/>
      <dgm:spPr/>
      <dgm:t>
        <a:bodyPr/>
        <a:lstStyle/>
        <a:p>
          <a:endParaRPr lang="es-PE" sz="1400">
            <a:solidFill>
              <a:schemeClr val="tx1">
                <a:lumMod val="75000"/>
                <a:lumOff val="25000"/>
              </a:schemeClr>
            </a:solidFill>
            <a:latin typeface="Trebuchet MS" panose="020B0603020202020204" pitchFamily="34" charset="0"/>
          </a:endParaRPr>
        </a:p>
      </dgm:t>
    </dgm:pt>
    <dgm:pt modelId="{0BF59395-4F58-4D10-B30A-D2539B083720}" type="pres">
      <dgm:prSet presAssocID="{8514367B-DEC0-4145-91BD-D468AEBF2C4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2F74E60-429E-408E-AAEF-C0F8A06D520C}" type="pres">
      <dgm:prSet presAssocID="{8514367B-DEC0-4145-91BD-D468AEBF2C47}" presName="arrow" presStyleLbl="bgShp" presStyleIdx="0" presStyleCnt="1" custAng="0" custScaleX="85088" custScaleY="74825" custLinFactNeighborX="1259" custLinFactNeighborY="-4670"/>
      <dgm:spPr>
        <a:solidFill>
          <a:schemeClr val="accent4">
            <a:lumMod val="40000"/>
            <a:lumOff val="60000"/>
            <a:alpha val="78000"/>
          </a:schemeClr>
        </a:solidFill>
      </dgm:spPr>
      <dgm:t>
        <a:bodyPr/>
        <a:lstStyle/>
        <a:p>
          <a:endParaRPr lang="es-PE"/>
        </a:p>
      </dgm:t>
    </dgm:pt>
    <dgm:pt modelId="{8292CA07-027F-4AB8-B2B4-319863E7D960}" type="pres">
      <dgm:prSet presAssocID="{8514367B-DEC0-4145-91BD-D468AEBF2C47}" presName="arrowDiagram3" presStyleCnt="0"/>
      <dgm:spPr/>
    </dgm:pt>
    <dgm:pt modelId="{5DFB5501-D0F0-41ED-88A9-E551C82969BD}" type="pres">
      <dgm:prSet presAssocID="{70FAC292-5E0D-4B18-9145-28D407230B08}" presName="bullet3a" presStyleLbl="node1" presStyleIdx="0" presStyleCnt="3" custLinFactX="-80817" custLinFactY="100000" custLinFactNeighborX="-100000" custLinFactNeighborY="137722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352A90FF-6366-4394-9EE3-CB0E3C25B4A3}" type="pres">
      <dgm:prSet presAssocID="{70FAC292-5E0D-4B18-9145-28D407230B08}" presName="textBox3a" presStyleLbl="revTx" presStyleIdx="0" presStyleCnt="3" custScaleX="84081" custScaleY="100051" custLinFactNeighborX="-61065" custLinFactNeighborY="452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B2D18D-1F44-4592-8E6C-68B307C1CB1D}" type="pres">
      <dgm:prSet presAssocID="{3DD0A931-B1B2-4FDC-8DE5-9CCD199E85D4}" presName="bullet3b" presStyleLbl="node1" presStyleIdx="1" presStyleCnt="3" custLinFactX="-37582" custLinFactNeighborX="-100000" custLinFactNeighborY="59719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972FA351-989D-4A4D-856C-81659E116068}" type="pres">
      <dgm:prSet presAssocID="{3DD0A931-B1B2-4FDC-8DE5-9CCD199E85D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09E531-0781-4668-A6BC-22E6B8E73D37}" type="pres">
      <dgm:prSet presAssocID="{B8EED873-3FEC-4F3B-A658-BBE8FB34C8E4}" presName="bullet3c" presStyleLbl="node1" presStyleIdx="2" presStyleCnt="3" custLinFactX="64147" custLinFactNeighborX="100000" custLinFactNeighborY="-30192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2620B875-F531-4DBE-A310-F623A92DD7A6}" type="pres">
      <dgm:prSet presAssocID="{B8EED873-3FEC-4F3B-A658-BBE8FB34C8E4}" presName="textBox3c" presStyleLbl="revTx" presStyleIdx="2" presStyleCnt="3" custScaleX="109067" custScaleY="105571" custLinFactNeighborX="-15981" custLinFactNeighborY="93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C3F028F-34E6-4F8F-B166-8E2126864624}" type="presOf" srcId="{70FAC292-5E0D-4B18-9145-28D407230B08}" destId="{352A90FF-6366-4394-9EE3-CB0E3C25B4A3}" srcOrd="0" destOrd="0" presId="urn:microsoft.com/office/officeart/2005/8/layout/arrow2"/>
    <dgm:cxn modelId="{84689BEA-40D2-4278-A4BF-AC23ECB2A65E}" type="presOf" srcId="{3DD0A931-B1B2-4FDC-8DE5-9CCD199E85D4}" destId="{972FA351-989D-4A4D-856C-81659E116068}" srcOrd="0" destOrd="0" presId="urn:microsoft.com/office/officeart/2005/8/layout/arrow2"/>
    <dgm:cxn modelId="{0F1A6673-1C1F-44E4-8977-348CBF9F69BF}" type="presOf" srcId="{B8EED873-3FEC-4F3B-A658-BBE8FB34C8E4}" destId="{2620B875-F531-4DBE-A310-F623A92DD7A6}" srcOrd="0" destOrd="0" presId="urn:microsoft.com/office/officeart/2005/8/layout/arrow2"/>
    <dgm:cxn modelId="{F750C05D-376C-4B82-AFA0-A2A3A3632A79}" srcId="{8514367B-DEC0-4145-91BD-D468AEBF2C47}" destId="{70FAC292-5E0D-4B18-9145-28D407230B08}" srcOrd="0" destOrd="0" parTransId="{FCAD9890-08B0-4C3E-9514-A0A98FCCFAA6}" sibTransId="{EDAD8892-6BD8-4A62-B4B2-2D82B6A983BA}"/>
    <dgm:cxn modelId="{D85FA3C9-040F-4071-8FB3-79BE0C0CA95A}" srcId="{8514367B-DEC0-4145-91BD-D468AEBF2C47}" destId="{3DD0A931-B1B2-4FDC-8DE5-9CCD199E85D4}" srcOrd="1" destOrd="0" parTransId="{7D988235-D253-48DB-BD8B-A3B154D7A84B}" sibTransId="{63B4C370-84F4-43D6-8C14-77BA9D2A67BA}"/>
    <dgm:cxn modelId="{FA7BE092-2807-417F-80AF-60B54FCC0852}" type="presOf" srcId="{8514367B-DEC0-4145-91BD-D468AEBF2C47}" destId="{0BF59395-4F58-4D10-B30A-D2539B083720}" srcOrd="0" destOrd="0" presId="urn:microsoft.com/office/officeart/2005/8/layout/arrow2"/>
    <dgm:cxn modelId="{9F17CD27-692D-49B6-9613-5E72F800D039}" srcId="{8514367B-DEC0-4145-91BD-D468AEBF2C47}" destId="{B8EED873-3FEC-4F3B-A658-BBE8FB34C8E4}" srcOrd="2" destOrd="0" parTransId="{F031036A-50F8-4432-A210-7D61C8C1CF7D}" sibTransId="{098C3DC3-F459-4322-97D0-56863088AED3}"/>
    <dgm:cxn modelId="{29EE4A27-04FF-4E56-AD78-270DECF386B1}" type="presParOf" srcId="{0BF59395-4F58-4D10-B30A-D2539B083720}" destId="{02F74E60-429E-408E-AAEF-C0F8A06D520C}" srcOrd="0" destOrd="0" presId="urn:microsoft.com/office/officeart/2005/8/layout/arrow2"/>
    <dgm:cxn modelId="{5627326A-6878-477D-9F3C-48629A6F77CB}" type="presParOf" srcId="{0BF59395-4F58-4D10-B30A-D2539B083720}" destId="{8292CA07-027F-4AB8-B2B4-319863E7D960}" srcOrd="1" destOrd="0" presId="urn:microsoft.com/office/officeart/2005/8/layout/arrow2"/>
    <dgm:cxn modelId="{7EE0E71C-619A-4164-BD85-0B640ECB787B}" type="presParOf" srcId="{8292CA07-027F-4AB8-B2B4-319863E7D960}" destId="{5DFB5501-D0F0-41ED-88A9-E551C82969BD}" srcOrd="0" destOrd="0" presId="urn:microsoft.com/office/officeart/2005/8/layout/arrow2"/>
    <dgm:cxn modelId="{E3FA7ABD-AC07-47CB-9452-7D2298915E9E}" type="presParOf" srcId="{8292CA07-027F-4AB8-B2B4-319863E7D960}" destId="{352A90FF-6366-4394-9EE3-CB0E3C25B4A3}" srcOrd="1" destOrd="0" presId="urn:microsoft.com/office/officeart/2005/8/layout/arrow2"/>
    <dgm:cxn modelId="{A8F5EA46-B23C-4361-BC0D-57FEF1B2B934}" type="presParOf" srcId="{8292CA07-027F-4AB8-B2B4-319863E7D960}" destId="{0BB2D18D-1F44-4592-8E6C-68B307C1CB1D}" srcOrd="2" destOrd="0" presId="urn:microsoft.com/office/officeart/2005/8/layout/arrow2"/>
    <dgm:cxn modelId="{1EFB594A-C3E3-4AE4-B02E-B5E9A9B95E60}" type="presParOf" srcId="{8292CA07-027F-4AB8-B2B4-319863E7D960}" destId="{972FA351-989D-4A4D-856C-81659E116068}" srcOrd="3" destOrd="0" presId="urn:microsoft.com/office/officeart/2005/8/layout/arrow2"/>
    <dgm:cxn modelId="{8CDD633B-010C-4E8C-A444-031B5F842715}" type="presParOf" srcId="{8292CA07-027F-4AB8-B2B4-319863E7D960}" destId="{F209E531-0781-4668-A6BC-22E6B8E73D37}" srcOrd="4" destOrd="0" presId="urn:microsoft.com/office/officeart/2005/8/layout/arrow2"/>
    <dgm:cxn modelId="{0AFC3689-9F00-4514-98E5-0862F8B275AD}" type="presParOf" srcId="{8292CA07-027F-4AB8-B2B4-319863E7D960}" destId="{2620B875-F531-4DBE-A310-F623A92DD7A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BA2AC-3CD8-4B44-8077-0BCFDAC40A3A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BB5EB14E-EB3F-4422-A969-AEA31D0D5BC0}">
      <dgm:prSet phldrT="[Texto]" custT="1"/>
      <dgm:spPr/>
      <dgm:t>
        <a:bodyPr/>
        <a:lstStyle/>
        <a:p>
          <a:r>
            <a:rPr lang="es-MX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2017</a:t>
          </a:r>
        </a:p>
      </dgm:t>
    </dgm:pt>
    <dgm:pt modelId="{86A2C181-4717-434E-A2E7-BAB2DA1D7C4B}" type="parTrans" cxnId="{301F8E2F-08CE-4FC7-9873-0288EBFB1345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943BEB4-5FC5-44E1-A682-3EAAEE47008E}" type="sibTrans" cxnId="{301F8E2F-08CE-4FC7-9873-0288EBFB1345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F918673-CAB9-4D78-820B-F3B5C8584568}">
      <dgm:prSet phldrT="[Texto]" custT="1"/>
      <dgm:spPr/>
      <dgm:t>
        <a:bodyPr/>
        <a:lstStyle/>
        <a:p>
          <a:pPr algn="ctr"/>
          <a:r>
            <a:rPr lang="es-MX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</a:p>
      </dgm:t>
    </dgm:pt>
    <dgm:pt modelId="{2BB200E2-C1B8-4C84-BF37-5ABC6FE08AD9}" type="parTrans" cxnId="{FF3E16FD-0D35-4251-92B4-A1D82C22A1D4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43B0908-6C7D-4998-A026-8B562AA7701F}" type="sibTrans" cxnId="{FF3E16FD-0D35-4251-92B4-A1D82C22A1D4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00661A3-3460-40BB-B469-425B7A1F9EE8}">
      <dgm:prSet phldrT="[Texto]" custT="1"/>
      <dgm:spPr/>
      <dgm:t>
        <a:bodyPr/>
        <a:lstStyle/>
        <a:p>
          <a:r>
            <a:rPr lang="es-MX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2019</a:t>
          </a:r>
        </a:p>
      </dgm:t>
    </dgm:pt>
    <dgm:pt modelId="{0244F987-A503-4AF1-9D7E-8EC9464CA8A0}" type="parTrans" cxnId="{A822D0F9-B8B5-427A-B922-F7ED9D033B77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D577F56-8AF5-4BEC-90C0-3F95E3D90B96}" type="sibTrans" cxnId="{A822D0F9-B8B5-427A-B922-F7ED9D033B77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FF6F-904E-4EA4-A0CB-8524B8E1A801}">
      <dgm:prSet phldrT="[Texto]" custT="1"/>
      <dgm:spPr/>
      <dgm:t>
        <a:bodyPr anchor="t"/>
        <a:lstStyle/>
        <a:p>
          <a:pPr algn="ctr"/>
          <a:r>
            <a:rPr lang="es-MX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2020</a:t>
          </a:r>
        </a:p>
      </dgm:t>
    </dgm:pt>
    <dgm:pt modelId="{2F54807D-921A-4B54-8D32-B6B706E2DFFC}" type="parTrans" cxnId="{DC786B08-FCE7-4419-841C-6A1025B8139B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248097-EC8D-470D-ABBA-4D78A6EE736B}" type="sibTrans" cxnId="{DC786B08-FCE7-4419-841C-6A1025B8139B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E985170-AEB6-4412-B961-88741C572F53}">
      <dgm:prSet phldrT="[Texto]" custT="1"/>
      <dgm:spPr/>
      <dgm:t>
        <a:bodyPr/>
        <a:lstStyle/>
        <a:p>
          <a:r>
            <a:rPr lang="es-MX" sz="2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2021</a:t>
          </a:r>
        </a:p>
      </dgm:t>
    </dgm:pt>
    <dgm:pt modelId="{8AE7666E-5C60-43F1-A3E3-91A71815547C}" type="parTrans" cxnId="{0BA4A3FA-832E-4CDC-BC3C-52FB7630A591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AD3F78B-661A-4579-BB21-17BAAC1017AE}" type="sibTrans" cxnId="{0BA4A3FA-832E-4CDC-BC3C-52FB7630A591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15C7FA-D1CD-4C4E-8941-867DBBBEFF30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semestre      - Inicio de la </a:t>
          </a:r>
          <a:r>
            <a:rPr lang="es-MX" sz="1300" b="1" dirty="0" smtClean="0">
              <a:solidFill>
                <a:srgbClr val="E6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revisión y actualización de las Políticas de Estado</a:t>
          </a:r>
          <a:r>
            <a:rPr lang="es-MX" sz="1300" b="0" dirty="0" smtClean="0">
              <a:solidFill>
                <a:srgbClr val="E6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MX" sz="13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 del PEDN</a:t>
          </a:r>
          <a:endParaRPr lang="es-MX" sz="13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7891BE0-F30B-428C-B9B8-88B25C5816EC}" type="parTrans" cxnId="{8B97BC40-1EE2-4A9C-B7EB-892002DF2543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C3D7D9-198A-4766-9662-A2C093A7BE82}" type="sibTrans" cxnId="{8B97BC40-1EE2-4A9C-B7EB-892002DF2543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835FAF-9957-48AE-AEF7-AF2A33241841}">
      <dgm:prSet phldrT="[Texto]" custT="1"/>
      <dgm:spPr/>
      <dgm:t>
        <a:bodyPr/>
        <a:lstStyle/>
        <a:p>
          <a:pPr>
            <a:buNone/>
          </a:pP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58B4023-3CBB-4647-A08E-9F8B22463C1F}" type="parTrans" cxnId="{5B8B1681-8EE1-4AEA-8B9E-18EA7D80FA8F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4974AF9-3332-4326-88E3-C126877D5F36}" type="sibTrans" cxnId="{5B8B1681-8EE1-4AEA-8B9E-18EA7D80FA8F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4ABF770-3654-425C-84A7-5392F3B4005E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Proceso de diálogo social       - Consulta técnica a expertos                     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F37261-E9F6-4848-A54B-0DD6C062792C}" type="parTrans" cxnId="{A942BA5F-00BC-4BB7-80B5-678EFB3B903A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6492C13-82D9-4EAC-AC7C-38DF86256A38}" type="sibTrans" cxnId="{A942BA5F-00BC-4BB7-80B5-678EFB3B903A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F381756-F72C-414A-996A-3DED40B7C21C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Inicio de la concertación de la Visión de país con el Acuerdo Nacional               - Consulta técnica a expertos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8872CE3-D6D0-4A7A-9594-E6DD0A76B5EE}" type="parTrans" cxnId="{7040E0F3-5495-4788-90F7-10D81B48EFB3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953054-E7C5-4D23-B646-640B69F97D2F}" type="sibTrans" cxnId="{7040E0F3-5495-4788-90F7-10D81B48EFB3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5D522E-0D1F-4CEE-998A-8C6D54782593}">
      <dgm:prSet phldrT="[Texto]" custT="1"/>
      <dgm:spPr/>
      <dgm:t>
        <a:bodyPr/>
        <a:lstStyle/>
        <a:p>
          <a:pPr>
            <a:buNone/>
          </a:pP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5C8CC8-D42A-468F-8288-208B3707AE7A}" type="parTrans" cxnId="{0DFB5A37-400B-43F7-A39F-9B9782726CF9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F80AB2-000F-4CF0-A3F3-3C1FF50E26D3}" type="sibTrans" cxnId="{0DFB5A37-400B-43F7-A39F-9B9782726CF9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DB1B35-328F-4C58-AEBD-47A1FB69299E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- Aprobación  del PEDN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86826BB-D721-469D-AE48-DA6ED339C002}" type="parTrans" cxnId="{649ABC7F-F493-4EA6-A86C-4DD7BB423926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C32C0F4-D96C-48E4-8192-483189AB9F2A}" type="sibTrans" cxnId="{649ABC7F-F493-4EA6-A86C-4DD7BB423926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B578B2-ECF9-44AA-ABE0-F6F9CFFE9873}">
      <dgm:prSet phldrT="[Texto]" custT="1"/>
      <dgm:spPr/>
      <dgm:t>
        <a:bodyPr/>
        <a:lstStyle/>
        <a:p>
          <a:pPr>
            <a:buNone/>
          </a:pP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0A14654-30A9-412C-B442-41EE7EBF65A2}" type="parTrans" cxnId="{34D85B5E-D19B-4278-9B78-27FB957C251D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0CB58B-7614-4AF1-ADF6-DEE585734102}" type="sibTrans" cxnId="{34D85B5E-D19B-4278-9B78-27FB957C251D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EBD30D-5D60-4977-A7FD-5DC250F5970E}">
      <dgm:prSet phldrT="[Texto]" custT="1"/>
      <dgm:spPr/>
      <dgm:t>
        <a:bodyPr/>
        <a:lstStyle/>
        <a:p>
          <a:pPr>
            <a:buNone/>
          </a:pP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E7E159B-6EBF-4E74-9FFB-D6150630B1B4}" type="sibTrans" cxnId="{13292BA3-F2E1-4B48-98C7-E968FA90C0C6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8D2F7F9-BC58-4ACE-B09A-30446646D9C7}" type="parTrans" cxnId="{13292BA3-F2E1-4B48-98C7-E968FA90C0C6}">
      <dgm:prSet/>
      <dgm:spPr/>
      <dgm:t>
        <a:bodyPr/>
        <a:lstStyle/>
        <a:p>
          <a:endParaRPr lang="es-PE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4B42AAA-B909-42CC-BBC5-D13B2FAA19F0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- Revisión y actualización de las Políticas de Estado y el PEDN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130DF19-51D5-4CC7-A22F-ACBFDDE4D32C}" type="sibTrans" cxnId="{3E2199B7-7340-4BE7-9748-92AE11FF51B4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8501B9B-81A3-41BD-9297-1375DE09C817}" type="parTrans" cxnId="{3E2199B7-7340-4BE7-9748-92AE11FF51B4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5CAADC-02A6-4364-9D55-0C0343EAF7EA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Concertación de la Visión de futuro de país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86A945-993C-40B3-9C14-E2BF96C466C9}" type="sibTrans" cxnId="{940D4E15-C547-4305-A14D-AC963AB19A67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71FB60B-F7A3-40B9-A227-027BC76C5E54}" type="parTrans" cxnId="{940D4E15-C547-4305-A14D-AC963AB19A67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C2A5918-D1D1-4813-8138-0264AA6DF2B6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 - Proceso de diálogo social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635CA4B-5BC7-44FA-BFE7-3414A53B07D4}" type="sibTrans" cxnId="{9E94A084-AEB7-4B91-B4A7-FA104799472E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6441002-BF8A-4B07-97F0-0745FDF15439}" type="parTrans" cxnId="{9E94A084-AEB7-4B91-B4A7-FA104799472E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6C13B0-75B3-445C-8116-65CFDF35A556}">
      <dgm:prSet phldrT="[Texto]" custT="1"/>
      <dgm:spPr/>
      <dgm:t>
        <a:bodyPr/>
        <a:lstStyle/>
        <a:p>
          <a:pPr>
            <a:buNone/>
          </a:pPr>
          <a:r>
            <a:rPr lang="es-MX" sz="13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 - </a:t>
          </a:r>
          <a:r>
            <a:rPr lang="es-PE" sz="1300" dirty="0" smtClean="0">
              <a:latin typeface="Helvetica" panose="020B0604020202020204" pitchFamily="34" charset="0"/>
              <a:cs typeface="Helvetica" panose="020B0604020202020204" pitchFamily="34" charset="0"/>
            </a:rPr>
            <a:t>Presentación de la Propuesta de imagen de futuro ante el FAN e inicio del proceso de diálogo social</a:t>
          </a:r>
          <a:endParaRPr lang="es-MX" sz="13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3605B11-EB57-45E1-9816-CADA7F6348CF}" type="sibTrans" cxnId="{2E01EB44-BAF3-478F-BA50-D903FD2DE56E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20023F2-2EA7-466E-A926-34CCCFC4B066}" type="parTrans" cxnId="{2E01EB44-BAF3-478F-BA50-D903FD2DE56E}">
      <dgm:prSet/>
      <dgm:spPr/>
      <dgm:t>
        <a:bodyPr/>
        <a:lstStyle/>
        <a:p>
          <a:endParaRPr lang="es-MX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1C6524-9A3A-4671-8720-5743EE55B305}" type="pres">
      <dgm:prSet presAssocID="{293BA2AC-3CD8-4B44-8077-0BCFDAC40A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8D7E1D0-EBEE-4786-B141-4FC8960AC9C5}" type="pres">
      <dgm:prSet presAssocID="{293BA2AC-3CD8-4B44-8077-0BCFDAC40A3A}" presName="dummy" presStyleCnt="0"/>
      <dgm:spPr/>
    </dgm:pt>
    <dgm:pt modelId="{221DC3B0-FF04-40B5-9DF7-E182C3F98507}" type="pres">
      <dgm:prSet presAssocID="{293BA2AC-3CD8-4B44-8077-0BCFDAC40A3A}" presName="linH" presStyleCnt="0"/>
      <dgm:spPr/>
    </dgm:pt>
    <dgm:pt modelId="{64548D58-A384-4D79-BF4A-D8A26D56CF49}" type="pres">
      <dgm:prSet presAssocID="{293BA2AC-3CD8-4B44-8077-0BCFDAC40A3A}" presName="padding1" presStyleCnt="0"/>
      <dgm:spPr/>
    </dgm:pt>
    <dgm:pt modelId="{10C0A943-C946-412D-B398-23653399CDB5}" type="pres">
      <dgm:prSet presAssocID="{BB5EB14E-EB3F-4422-A969-AEA31D0D5BC0}" presName="linV" presStyleCnt="0"/>
      <dgm:spPr/>
    </dgm:pt>
    <dgm:pt modelId="{82DB4B4E-CE17-44E1-945C-788369843DCA}" type="pres">
      <dgm:prSet presAssocID="{BB5EB14E-EB3F-4422-A969-AEA31D0D5BC0}" presName="spVertical1" presStyleCnt="0"/>
      <dgm:spPr/>
    </dgm:pt>
    <dgm:pt modelId="{F47E1019-C788-40A9-8F1A-8F8A96303721}" type="pres">
      <dgm:prSet presAssocID="{BB5EB14E-EB3F-4422-A969-AEA31D0D5BC0}" presName="parTx" presStyleLbl="revTx" presStyleIdx="0" presStyleCnt="9" custScaleX="85153" custScaleY="75678" custLinFactNeighborX="-38641" custLinFactNeighborY="-50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3A789A-4974-4011-A8BD-EE3B45C4BCF5}" type="pres">
      <dgm:prSet presAssocID="{BB5EB14E-EB3F-4422-A969-AEA31D0D5BC0}" presName="spVertical2" presStyleCnt="0"/>
      <dgm:spPr/>
    </dgm:pt>
    <dgm:pt modelId="{EAA4844F-8D58-4476-A81A-A8A24BC52E49}" type="pres">
      <dgm:prSet presAssocID="{BB5EB14E-EB3F-4422-A969-AEA31D0D5BC0}" presName="spVertical3" presStyleCnt="0"/>
      <dgm:spPr/>
    </dgm:pt>
    <dgm:pt modelId="{5F906966-D060-47E9-BC48-C1AF1A2CBC9E}" type="pres">
      <dgm:prSet presAssocID="{BB5EB14E-EB3F-4422-A969-AEA31D0D5BC0}" presName="desTx" presStyleLbl="revTx" presStyleIdx="1" presStyleCnt="9" custScaleX="163969" custLinFactNeighborX="-38641" custLinFactNeighborY="-8814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964F661-EFE3-42D4-8968-465C07B48671}" type="pres">
      <dgm:prSet presAssocID="{9943BEB4-5FC5-44E1-A682-3EAAEE47008E}" presName="space" presStyleCnt="0"/>
      <dgm:spPr/>
    </dgm:pt>
    <dgm:pt modelId="{AB32AB98-493F-41C8-84E0-8E73B2F20D20}" type="pres">
      <dgm:prSet presAssocID="{8F918673-CAB9-4D78-820B-F3B5C8584568}" presName="linV" presStyleCnt="0"/>
      <dgm:spPr/>
    </dgm:pt>
    <dgm:pt modelId="{14F5C09F-E49D-4081-B061-586E7F7E40F0}" type="pres">
      <dgm:prSet presAssocID="{8F918673-CAB9-4D78-820B-F3B5C8584568}" presName="spVertical1" presStyleCnt="0"/>
      <dgm:spPr/>
    </dgm:pt>
    <dgm:pt modelId="{03404215-A668-43F3-AD3A-869641CE9C8D}" type="pres">
      <dgm:prSet presAssocID="{8F918673-CAB9-4D78-820B-F3B5C8584568}" presName="parTx" presStyleLbl="revTx" presStyleIdx="2" presStyleCnt="9" custScaleY="88336" custLinFactNeighborX="-1118" custLinFactNeighborY="-65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3B9D89-A1DD-41CE-8982-4B6384FA050F}" type="pres">
      <dgm:prSet presAssocID="{8F918673-CAB9-4D78-820B-F3B5C8584568}" presName="spVertical2" presStyleCnt="0"/>
      <dgm:spPr/>
    </dgm:pt>
    <dgm:pt modelId="{06E1CBAD-1D8D-4160-90B6-8E9DB2E5382D}" type="pres">
      <dgm:prSet presAssocID="{8F918673-CAB9-4D78-820B-F3B5C8584568}" presName="spVertical3" presStyleCnt="0"/>
      <dgm:spPr/>
    </dgm:pt>
    <dgm:pt modelId="{81433F16-4EF3-4A1A-919F-BFCCBA8C5A22}" type="pres">
      <dgm:prSet presAssocID="{8F918673-CAB9-4D78-820B-F3B5C8584568}" presName="desTx" presStyleLbl="revTx" presStyleIdx="3" presStyleCnt="9" custScaleX="163290" custScaleY="100001" custLinFactY="-5468" custLinFactNeighborX="-5006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958E2F8-1B0D-4D93-AC8A-E609F917013E}" type="pres">
      <dgm:prSet presAssocID="{843B0908-6C7D-4998-A026-8B562AA7701F}" presName="space" presStyleCnt="0"/>
      <dgm:spPr/>
    </dgm:pt>
    <dgm:pt modelId="{113DBB6E-06FB-460A-A9E9-D08950E1A405}" type="pres">
      <dgm:prSet presAssocID="{900661A3-3460-40BB-B469-425B7A1F9EE8}" presName="linV" presStyleCnt="0"/>
      <dgm:spPr/>
    </dgm:pt>
    <dgm:pt modelId="{D4B0AFAB-0FEA-4F7D-95E0-ACE661B7949F}" type="pres">
      <dgm:prSet presAssocID="{900661A3-3460-40BB-B469-425B7A1F9EE8}" presName="spVertical1" presStyleCnt="0"/>
      <dgm:spPr/>
    </dgm:pt>
    <dgm:pt modelId="{A2F1EEE5-A933-4D87-80D8-8935DDA721A9}" type="pres">
      <dgm:prSet presAssocID="{900661A3-3460-40BB-B469-425B7A1F9EE8}" presName="parTx" presStyleLbl="revTx" presStyleIdx="4" presStyleCnt="9" custScaleY="68413" custLinFactNeighborX="38881" custLinFactNeighborY="-45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3A95AB-0B13-4762-86FA-8D0DDA007BC9}" type="pres">
      <dgm:prSet presAssocID="{900661A3-3460-40BB-B469-425B7A1F9EE8}" presName="spVertical2" presStyleCnt="0"/>
      <dgm:spPr/>
    </dgm:pt>
    <dgm:pt modelId="{CAB30F01-9EB2-48A3-9103-415E2B65BB44}" type="pres">
      <dgm:prSet presAssocID="{900661A3-3460-40BB-B469-425B7A1F9EE8}" presName="spVertical3" presStyleCnt="0"/>
      <dgm:spPr/>
    </dgm:pt>
    <dgm:pt modelId="{353D5DFD-8DAF-48A0-BBF2-9DC069FB0648}" type="pres">
      <dgm:prSet presAssocID="{900661A3-3460-40BB-B469-425B7A1F9EE8}" presName="desTx" presStyleLbl="revTx" presStyleIdx="5" presStyleCnt="9" custScaleX="158803" custScaleY="116085" custLinFactNeighborX="14459" custLinFactNeighborY="-699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32F5B8-E353-4B4B-B890-E61562B8AF08}" type="pres">
      <dgm:prSet presAssocID="{ED577F56-8AF5-4BEC-90C0-3F95E3D90B96}" presName="space" presStyleCnt="0"/>
      <dgm:spPr/>
    </dgm:pt>
    <dgm:pt modelId="{7FF6DF17-5F3C-4BF1-BA0B-1D388E27B8B1}" type="pres">
      <dgm:prSet presAssocID="{AF84FF6F-904E-4EA4-A0CB-8524B8E1A801}" presName="linV" presStyleCnt="0"/>
      <dgm:spPr/>
    </dgm:pt>
    <dgm:pt modelId="{4331A18E-34AF-452F-A523-92CDC6AB6920}" type="pres">
      <dgm:prSet presAssocID="{AF84FF6F-904E-4EA4-A0CB-8524B8E1A801}" presName="spVertical1" presStyleCnt="0"/>
      <dgm:spPr/>
    </dgm:pt>
    <dgm:pt modelId="{597431F0-87E9-447C-96CA-F18FA6CA7702}" type="pres">
      <dgm:prSet presAssocID="{AF84FF6F-904E-4EA4-A0CB-8524B8E1A801}" presName="parTx" presStyleLbl="revTx" presStyleIdx="6" presStyleCnt="9" custScaleY="90909" custLinFactNeighborX="71776" custLinFactNeighborY="-16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B30A441-70CD-4058-9806-1D3E205FBF34}" type="pres">
      <dgm:prSet presAssocID="{AF84FF6F-904E-4EA4-A0CB-8524B8E1A801}" presName="spVertical2" presStyleCnt="0"/>
      <dgm:spPr/>
    </dgm:pt>
    <dgm:pt modelId="{31CC266B-FFFF-4EC7-8205-4A47281834FA}" type="pres">
      <dgm:prSet presAssocID="{AF84FF6F-904E-4EA4-A0CB-8524B8E1A801}" presName="spVertical3" presStyleCnt="0"/>
      <dgm:spPr/>
    </dgm:pt>
    <dgm:pt modelId="{69513261-EA91-475B-92CD-B2398EB8D699}" type="pres">
      <dgm:prSet presAssocID="{AF84FF6F-904E-4EA4-A0CB-8524B8E1A801}" presName="desTx" presStyleLbl="revTx" presStyleIdx="7" presStyleCnt="9" custScaleX="136901" custLinFactY="-7245" custLinFactNeighborX="53325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2DA7A25-27F9-48B3-B48F-BED7A4876238}" type="pres">
      <dgm:prSet presAssocID="{73248097-EC8D-470D-ABBA-4D78A6EE736B}" presName="space" presStyleCnt="0"/>
      <dgm:spPr/>
    </dgm:pt>
    <dgm:pt modelId="{335977C0-9D88-498B-BC39-9F90E1613B14}" type="pres">
      <dgm:prSet presAssocID="{DE985170-AEB6-4412-B961-88741C572F53}" presName="linV" presStyleCnt="0"/>
      <dgm:spPr/>
    </dgm:pt>
    <dgm:pt modelId="{E72908AD-EE52-4CCE-9F3C-4014983C5079}" type="pres">
      <dgm:prSet presAssocID="{DE985170-AEB6-4412-B961-88741C572F53}" presName="spVertical1" presStyleCnt="0"/>
      <dgm:spPr/>
    </dgm:pt>
    <dgm:pt modelId="{4791852B-5411-4E82-89E4-AFFDFB647220}" type="pres">
      <dgm:prSet presAssocID="{DE985170-AEB6-4412-B961-88741C572F53}" presName="parTx" presStyleLbl="revTx" presStyleIdx="8" presStyleCnt="9" custScaleX="73848" custScaleY="55203" custLinFactNeighborX="80927" custLinFactNeighborY="-34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36F025-51C0-4FC9-8CEA-B79A0E0D5686}" type="pres">
      <dgm:prSet presAssocID="{DE985170-AEB6-4412-B961-88741C572F53}" presName="spVertical2" presStyleCnt="0"/>
      <dgm:spPr/>
    </dgm:pt>
    <dgm:pt modelId="{AFF9CA2C-6898-40AF-B2AE-0223E829DE6D}" type="pres">
      <dgm:prSet presAssocID="{DE985170-AEB6-4412-B961-88741C572F53}" presName="spVertical3" presStyleCnt="0"/>
      <dgm:spPr/>
    </dgm:pt>
    <dgm:pt modelId="{FD70B8D9-73C0-42D6-AF60-E28D57010B4E}" type="pres">
      <dgm:prSet presAssocID="{293BA2AC-3CD8-4B44-8077-0BCFDAC40A3A}" presName="padding2" presStyleCnt="0"/>
      <dgm:spPr/>
    </dgm:pt>
    <dgm:pt modelId="{0DB228F3-C5AA-4D40-A835-1D29F3AEC89A}" type="pres">
      <dgm:prSet presAssocID="{293BA2AC-3CD8-4B44-8077-0BCFDAC40A3A}" presName="negArrow" presStyleCnt="0"/>
      <dgm:spPr/>
    </dgm:pt>
    <dgm:pt modelId="{07A55C50-6F43-4D94-8CCE-36D56C9B1934}" type="pres">
      <dgm:prSet presAssocID="{293BA2AC-3CD8-4B44-8077-0BCFDAC40A3A}" presName="backgroundArrow" presStyleLbl="node1" presStyleIdx="0" presStyleCnt="1" custScaleY="41230" custLinFactNeighborX="10" custLinFactNeighborY="9666"/>
      <dgm:spPr/>
    </dgm:pt>
  </dgm:ptLst>
  <dgm:cxnLst>
    <dgm:cxn modelId="{7BFEF200-4B45-4AF1-9D5F-53DA3CF63F3C}" type="presOf" srcId="{2F6C13B0-75B3-445C-8116-65CFDF35A556}" destId="{5F906966-D060-47E9-BC48-C1AF1A2CBC9E}" srcOrd="0" destOrd="0" presId="urn:microsoft.com/office/officeart/2005/8/layout/hProcess3"/>
    <dgm:cxn modelId="{13292BA3-F2E1-4B48-98C7-E968FA90C0C6}" srcId="{BB5EB14E-EB3F-4422-A969-AEA31D0D5BC0}" destId="{97EBD30D-5D60-4977-A7FD-5DC250F5970E}" srcOrd="1" destOrd="0" parTransId="{D8D2F7F9-BC58-4ACE-B09A-30446646D9C7}" sibTransId="{6E7E159B-6EBF-4E74-9FFB-D6150630B1B4}"/>
    <dgm:cxn modelId="{0DFB5A37-400B-43F7-A39F-9B9782726CF9}" srcId="{8F918673-CAB9-4D78-820B-F3B5C8584568}" destId="{385D522E-0D1F-4CEE-998A-8C6D54782593}" srcOrd="1" destOrd="0" parTransId="{835C8CC8-D42A-468F-8288-208B3707AE7A}" sibTransId="{FCF80AB2-000F-4CF0-A3F3-3C1FF50E26D3}"/>
    <dgm:cxn modelId="{13D4C9A4-F244-4F69-94EC-EC372682C6DF}" type="presOf" srcId="{6CB578B2-ECF9-44AA-ABE0-F6F9CFFE9873}" destId="{69513261-EA91-475B-92CD-B2398EB8D699}" srcOrd="0" destOrd="1" presId="urn:microsoft.com/office/officeart/2005/8/layout/hProcess3"/>
    <dgm:cxn modelId="{2E01EB44-BAF3-478F-BA50-D903FD2DE56E}" srcId="{BB5EB14E-EB3F-4422-A969-AEA31D0D5BC0}" destId="{2F6C13B0-75B3-445C-8116-65CFDF35A556}" srcOrd="0" destOrd="0" parTransId="{120023F2-2EA7-466E-A926-34CCCFC4B066}" sibTransId="{B3605B11-EB57-45E1-9816-CADA7F6348CF}"/>
    <dgm:cxn modelId="{3E2199B7-7340-4BE7-9748-92AE11FF51B4}" srcId="{AF84FF6F-904E-4EA4-A0CB-8524B8E1A801}" destId="{14B42AAA-B909-42CC-BBC5-D13B2FAA19F0}" srcOrd="0" destOrd="0" parTransId="{E8501B9B-81A3-41BD-9297-1375DE09C817}" sibTransId="{C130DF19-51D5-4CC7-A22F-ACBFDDE4D32C}"/>
    <dgm:cxn modelId="{69794B64-84AB-4047-A96A-3E907052D178}" type="presOf" srcId="{8E15C7FA-D1CD-4C4E-8941-867DBBBEFF30}" destId="{353D5DFD-8DAF-48A0-BBF2-9DC069FB0648}" srcOrd="0" destOrd="2" presId="urn:microsoft.com/office/officeart/2005/8/layout/hProcess3"/>
    <dgm:cxn modelId="{7040E0F3-5495-4788-90F7-10D81B48EFB3}" srcId="{8F918673-CAB9-4D78-820B-F3B5C8584568}" destId="{BF381756-F72C-414A-996A-3DED40B7C21C}" srcOrd="2" destOrd="0" parTransId="{D8872CE3-D6D0-4A7A-9594-E6DD0A76B5EE}" sibTransId="{38953054-E7C5-4D23-B646-640B69F97D2F}"/>
    <dgm:cxn modelId="{89B8E9E8-6EA4-4691-B3A3-D806EF78779E}" type="presOf" srcId="{900661A3-3460-40BB-B469-425B7A1F9EE8}" destId="{A2F1EEE5-A933-4D87-80D8-8935DDA721A9}" srcOrd="0" destOrd="0" presId="urn:microsoft.com/office/officeart/2005/8/layout/hProcess3"/>
    <dgm:cxn modelId="{11AFD693-8D74-42E1-AD8F-1CA13892650E}" type="presOf" srcId="{2E835FAF-9957-48AE-AEF7-AF2A33241841}" destId="{353D5DFD-8DAF-48A0-BBF2-9DC069FB0648}" srcOrd="0" destOrd="1" presId="urn:microsoft.com/office/officeart/2005/8/layout/hProcess3"/>
    <dgm:cxn modelId="{EA13546A-8141-40C7-A8EA-65F952EC9256}" type="presOf" srcId="{A05CAADC-02A6-4364-9D55-0C0343EAF7EA}" destId="{353D5DFD-8DAF-48A0-BBF2-9DC069FB0648}" srcOrd="0" destOrd="0" presId="urn:microsoft.com/office/officeart/2005/8/layout/hProcess3"/>
    <dgm:cxn modelId="{4BCB601A-96A4-4C5F-93AB-5EB7B23C6B1B}" type="presOf" srcId="{F1DB1B35-328F-4C58-AEBD-47A1FB69299E}" destId="{69513261-EA91-475B-92CD-B2398EB8D699}" srcOrd="0" destOrd="2" presId="urn:microsoft.com/office/officeart/2005/8/layout/hProcess3"/>
    <dgm:cxn modelId="{1E1C2C84-0452-46CF-936E-71CCBA8A86C3}" type="presOf" srcId="{97EBD30D-5D60-4977-A7FD-5DC250F5970E}" destId="{5F906966-D060-47E9-BC48-C1AF1A2CBC9E}" srcOrd="0" destOrd="1" presId="urn:microsoft.com/office/officeart/2005/8/layout/hProcess3"/>
    <dgm:cxn modelId="{A942BA5F-00BC-4BB7-80B5-678EFB3B903A}" srcId="{BB5EB14E-EB3F-4422-A969-AEA31D0D5BC0}" destId="{54ABF770-3654-425C-84A7-5392F3B4005E}" srcOrd="2" destOrd="0" parTransId="{E0F37261-E9F6-4848-A54B-0DD6C062792C}" sibTransId="{D6492C13-82D9-4EAC-AC7C-38DF86256A38}"/>
    <dgm:cxn modelId="{B4F774CC-47BC-4B65-8DEA-AE0E39077494}" type="presOf" srcId="{AF84FF6F-904E-4EA4-A0CB-8524B8E1A801}" destId="{597431F0-87E9-447C-96CA-F18FA6CA7702}" srcOrd="0" destOrd="0" presId="urn:microsoft.com/office/officeart/2005/8/layout/hProcess3"/>
    <dgm:cxn modelId="{0BA4A3FA-832E-4CDC-BC3C-52FB7630A591}" srcId="{293BA2AC-3CD8-4B44-8077-0BCFDAC40A3A}" destId="{DE985170-AEB6-4412-B961-88741C572F53}" srcOrd="4" destOrd="0" parTransId="{8AE7666E-5C60-43F1-A3E3-91A71815547C}" sibTransId="{EAD3F78B-661A-4579-BB21-17BAAC1017AE}"/>
    <dgm:cxn modelId="{A822D0F9-B8B5-427A-B922-F7ED9D033B77}" srcId="{293BA2AC-3CD8-4B44-8077-0BCFDAC40A3A}" destId="{900661A3-3460-40BB-B469-425B7A1F9EE8}" srcOrd="2" destOrd="0" parTransId="{0244F987-A503-4AF1-9D7E-8EC9464CA8A0}" sibTransId="{ED577F56-8AF5-4BEC-90C0-3F95E3D90B96}"/>
    <dgm:cxn modelId="{7829D338-A2EC-4C51-9B3E-C028E42B701D}" type="presOf" srcId="{293BA2AC-3CD8-4B44-8077-0BCFDAC40A3A}" destId="{371C6524-9A3A-4671-8720-5743EE55B305}" srcOrd="0" destOrd="0" presId="urn:microsoft.com/office/officeart/2005/8/layout/hProcess3"/>
    <dgm:cxn modelId="{D071B579-D2DB-4B9B-A4C2-9EB77F4A472D}" type="presOf" srcId="{DE985170-AEB6-4412-B961-88741C572F53}" destId="{4791852B-5411-4E82-89E4-AFFDFB647220}" srcOrd="0" destOrd="0" presId="urn:microsoft.com/office/officeart/2005/8/layout/hProcess3"/>
    <dgm:cxn modelId="{BB22787B-B8FA-435D-914E-8951959DE0C2}" type="presOf" srcId="{8F918673-CAB9-4D78-820B-F3B5C8584568}" destId="{03404215-A668-43F3-AD3A-869641CE9C8D}" srcOrd="0" destOrd="0" presId="urn:microsoft.com/office/officeart/2005/8/layout/hProcess3"/>
    <dgm:cxn modelId="{3A71B48F-ED9E-498A-8942-D658CD3910D9}" type="presOf" srcId="{54ABF770-3654-425C-84A7-5392F3B4005E}" destId="{5F906966-D060-47E9-BC48-C1AF1A2CBC9E}" srcOrd="0" destOrd="2" presId="urn:microsoft.com/office/officeart/2005/8/layout/hProcess3"/>
    <dgm:cxn modelId="{5B8B1681-8EE1-4AEA-8B9E-18EA7D80FA8F}" srcId="{900661A3-3460-40BB-B469-425B7A1F9EE8}" destId="{2E835FAF-9957-48AE-AEF7-AF2A33241841}" srcOrd="1" destOrd="0" parTransId="{958B4023-3CBB-4647-A08E-9F8B22463C1F}" sibTransId="{D4974AF9-3332-4326-88E3-C126877D5F36}"/>
    <dgm:cxn modelId="{B5AA6A15-9BB7-4A50-BD43-C07DA178E2A2}" type="presOf" srcId="{14B42AAA-B909-42CC-BBC5-D13B2FAA19F0}" destId="{69513261-EA91-475B-92CD-B2398EB8D699}" srcOrd="0" destOrd="0" presId="urn:microsoft.com/office/officeart/2005/8/layout/hProcess3"/>
    <dgm:cxn modelId="{DC786B08-FCE7-4419-841C-6A1025B8139B}" srcId="{293BA2AC-3CD8-4B44-8077-0BCFDAC40A3A}" destId="{AF84FF6F-904E-4EA4-A0CB-8524B8E1A801}" srcOrd="3" destOrd="0" parTransId="{2F54807D-921A-4B54-8D32-B6B706E2DFFC}" sibTransId="{73248097-EC8D-470D-ABBA-4D78A6EE736B}"/>
    <dgm:cxn modelId="{DFF5406C-3915-43A6-996D-D3C8F53BD947}" type="presOf" srcId="{BF381756-F72C-414A-996A-3DED40B7C21C}" destId="{81433F16-4EF3-4A1A-919F-BFCCBA8C5A22}" srcOrd="0" destOrd="2" presId="urn:microsoft.com/office/officeart/2005/8/layout/hProcess3"/>
    <dgm:cxn modelId="{13C12412-962C-43BA-BDFA-7EFB909E5D02}" type="presOf" srcId="{BB5EB14E-EB3F-4422-A969-AEA31D0D5BC0}" destId="{F47E1019-C788-40A9-8F1A-8F8A96303721}" srcOrd="0" destOrd="0" presId="urn:microsoft.com/office/officeart/2005/8/layout/hProcess3"/>
    <dgm:cxn modelId="{9E94A084-AEB7-4B91-B4A7-FA104799472E}" srcId="{8F918673-CAB9-4D78-820B-F3B5C8584568}" destId="{4C2A5918-D1D1-4813-8138-0264AA6DF2B6}" srcOrd="0" destOrd="0" parTransId="{76441002-BF8A-4B07-97F0-0745FDF15439}" sibTransId="{2635CA4B-5BC7-44FA-BFE7-3414A53B07D4}"/>
    <dgm:cxn modelId="{8B97BC40-1EE2-4A9C-B7EB-892002DF2543}" srcId="{900661A3-3460-40BB-B469-425B7A1F9EE8}" destId="{8E15C7FA-D1CD-4C4E-8941-867DBBBEFF30}" srcOrd="2" destOrd="0" parTransId="{47891BE0-F30B-428C-B9B8-88B25C5816EC}" sibTransId="{88C3D7D9-198A-4766-9662-A2C093A7BE82}"/>
    <dgm:cxn modelId="{649ABC7F-F493-4EA6-A86C-4DD7BB423926}" srcId="{AF84FF6F-904E-4EA4-A0CB-8524B8E1A801}" destId="{F1DB1B35-328F-4C58-AEBD-47A1FB69299E}" srcOrd="2" destOrd="0" parTransId="{F86826BB-D721-469D-AE48-DA6ED339C002}" sibTransId="{7C32C0F4-D96C-48E4-8192-483189AB9F2A}"/>
    <dgm:cxn modelId="{34D85B5E-D19B-4278-9B78-27FB957C251D}" srcId="{AF84FF6F-904E-4EA4-A0CB-8524B8E1A801}" destId="{6CB578B2-ECF9-44AA-ABE0-F6F9CFFE9873}" srcOrd="1" destOrd="0" parTransId="{D0A14654-30A9-412C-B442-41EE7EBF65A2}" sibTransId="{E40CB58B-7614-4AF1-ADF6-DEE585734102}"/>
    <dgm:cxn modelId="{059D77CB-ED22-4E55-A6E8-A7C17176C6AF}" type="presOf" srcId="{4C2A5918-D1D1-4813-8138-0264AA6DF2B6}" destId="{81433F16-4EF3-4A1A-919F-BFCCBA8C5A22}" srcOrd="0" destOrd="0" presId="urn:microsoft.com/office/officeart/2005/8/layout/hProcess3"/>
    <dgm:cxn modelId="{8CEE6AE3-AA48-46EB-8F09-755612A613A9}" type="presOf" srcId="{385D522E-0D1F-4CEE-998A-8C6D54782593}" destId="{81433F16-4EF3-4A1A-919F-BFCCBA8C5A22}" srcOrd="0" destOrd="1" presId="urn:microsoft.com/office/officeart/2005/8/layout/hProcess3"/>
    <dgm:cxn modelId="{301F8E2F-08CE-4FC7-9873-0288EBFB1345}" srcId="{293BA2AC-3CD8-4B44-8077-0BCFDAC40A3A}" destId="{BB5EB14E-EB3F-4422-A969-AEA31D0D5BC0}" srcOrd="0" destOrd="0" parTransId="{86A2C181-4717-434E-A2E7-BAB2DA1D7C4B}" sibTransId="{9943BEB4-5FC5-44E1-A682-3EAAEE47008E}"/>
    <dgm:cxn modelId="{FF3E16FD-0D35-4251-92B4-A1D82C22A1D4}" srcId="{293BA2AC-3CD8-4B44-8077-0BCFDAC40A3A}" destId="{8F918673-CAB9-4D78-820B-F3B5C8584568}" srcOrd="1" destOrd="0" parTransId="{2BB200E2-C1B8-4C84-BF37-5ABC6FE08AD9}" sibTransId="{843B0908-6C7D-4998-A026-8B562AA7701F}"/>
    <dgm:cxn modelId="{940D4E15-C547-4305-A14D-AC963AB19A67}" srcId="{900661A3-3460-40BB-B469-425B7A1F9EE8}" destId="{A05CAADC-02A6-4364-9D55-0C0343EAF7EA}" srcOrd="0" destOrd="0" parTransId="{871FB60B-F7A3-40B9-A227-027BC76C5E54}" sibTransId="{2686A945-993C-40B3-9C14-E2BF96C466C9}"/>
    <dgm:cxn modelId="{81924600-3D81-4A4D-BCFA-B1444B9C77B8}" type="presParOf" srcId="{371C6524-9A3A-4671-8720-5743EE55B305}" destId="{38D7E1D0-EBEE-4786-B141-4FC8960AC9C5}" srcOrd="0" destOrd="0" presId="urn:microsoft.com/office/officeart/2005/8/layout/hProcess3"/>
    <dgm:cxn modelId="{854E409B-74F7-4716-9A46-681E6020BBCB}" type="presParOf" srcId="{371C6524-9A3A-4671-8720-5743EE55B305}" destId="{221DC3B0-FF04-40B5-9DF7-E182C3F98507}" srcOrd="1" destOrd="0" presId="urn:microsoft.com/office/officeart/2005/8/layout/hProcess3"/>
    <dgm:cxn modelId="{791BF66E-AD2E-4DF2-817B-BFA33ACD9824}" type="presParOf" srcId="{221DC3B0-FF04-40B5-9DF7-E182C3F98507}" destId="{64548D58-A384-4D79-BF4A-D8A26D56CF49}" srcOrd="0" destOrd="0" presId="urn:microsoft.com/office/officeart/2005/8/layout/hProcess3"/>
    <dgm:cxn modelId="{718150E8-E9B8-48A8-AA2B-61D258343290}" type="presParOf" srcId="{221DC3B0-FF04-40B5-9DF7-E182C3F98507}" destId="{10C0A943-C946-412D-B398-23653399CDB5}" srcOrd="1" destOrd="0" presId="urn:microsoft.com/office/officeart/2005/8/layout/hProcess3"/>
    <dgm:cxn modelId="{4D33DE11-31BB-4CCA-B6A6-B4A0BB320069}" type="presParOf" srcId="{10C0A943-C946-412D-B398-23653399CDB5}" destId="{82DB4B4E-CE17-44E1-945C-788369843DCA}" srcOrd="0" destOrd="0" presId="urn:microsoft.com/office/officeart/2005/8/layout/hProcess3"/>
    <dgm:cxn modelId="{A6FD533A-185A-49D3-9DC1-8706B8030BFF}" type="presParOf" srcId="{10C0A943-C946-412D-B398-23653399CDB5}" destId="{F47E1019-C788-40A9-8F1A-8F8A96303721}" srcOrd="1" destOrd="0" presId="urn:microsoft.com/office/officeart/2005/8/layout/hProcess3"/>
    <dgm:cxn modelId="{D208B7AC-5F86-4C38-A44D-1F1F32E09150}" type="presParOf" srcId="{10C0A943-C946-412D-B398-23653399CDB5}" destId="{AF3A789A-4974-4011-A8BD-EE3B45C4BCF5}" srcOrd="2" destOrd="0" presId="urn:microsoft.com/office/officeart/2005/8/layout/hProcess3"/>
    <dgm:cxn modelId="{6B4AA9A4-6F09-4F7A-8DE4-8E46D3A7FA66}" type="presParOf" srcId="{10C0A943-C946-412D-B398-23653399CDB5}" destId="{EAA4844F-8D58-4476-A81A-A8A24BC52E49}" srcOrd="3" destOrd="0" presId="urn:microsoft.com/office/officeart/2005/8/layout/hProcess3"/>
    <dgm:cxn modelId="{8A833C93-D6C7-489E-B372-8C2BEB512CBF}" type="presParOf" srcId="{10C0A943-C946-412D-B398-23653399CDB5}" destId="{5F906966-D060-47E9-BC48-C1AF1A2CBC9E}" srcOrd="4" destOrd="0" presId="urn:microsoft.com/office/officeart/2005/8/layout/hProcess3"/>
    <dgm:cxn modelId="{574E67B6-7FB4-453D-B618-A5D5DBDBA9DB}" type="presParOf" srcId="{221DC3B0-FF04-40B5-9DF7-E182C3F98507}" destId="{F964F661-EFE3-42D4-8968-465C07B48671}" srcOrd="2" destOrd="0" presId="urn:microsoft.com/office/officeart/2005/8/layout/hProcess3"/>
    <dgm:cxn modelId="{C6BCFB5B-8CC0-4B5E-A607-CC16ACAC13DC}" type="presParOf" srcId="{221DC3B0-FF04-40B5-9DF7-E182C3F98507}" destId="{AB32AB98-493F-41C8-84E0-8E73B2F20D20}" srcOrd="3" destOrd="0" presId="urn:microsoft.com/office/officeart/2005/8/layout/hProcess3"/>
    <dgm:cxn modelId="{AF0C2B0C-3189-4B87-94C5-422DA65A1D2E}" type="presParOf" srcId="{AB32AB98-493F-41C8-84E0-8E73B2F20D20}" destId="{14F5C09F-E49D-4081-B061-586E7F7E40F0}" srcOrd="0" destOrd="0" presId="urn:microsoft.com/office/officeart/2005/8/layout/hProcess3"/>
    <dgm:cxn modelId="{4F1E3564-AA35-4476-BDA7-18A59D52685B}" type="presParOf" srcId="{AB32AB98-493F-41C8-84E0-8E73B2F20D20}" destId="{03404215-A668-43F3-AD3A-869641CE9C8D}" srcOrd="1" destOrd="0" presId="urn:microsoft.com/office/officeart/2005/8/layout/hProcess3"/>
    <dgm:cxn modelId="{F870C4D6-391C-4B0B-A670-89BCB828CBEC}" type="presParOf" srcId="{AB32AB98-493F-41C8-84E0-8E73B2F20D20}" destId="{5A3B9D89-A1DD-41CE-8982-4B6384FA050F}" srcOrd="2" destOrd="0" presId="urn:microsoft.com/office/officeart/2005/8/layout/hProcess3"/>
    <dgm:cxn modelId="{081767C2-1CD9-4CF6-A134-F76F795EE4BE}" type="presParOf" srcId="{AB32AB98-493F-41C8-84E0-8E73B2F20D20}" destId="{06E1CBAD-1D8D-4160-90B6-8E9DB2E5382D}" srcOrd="3" destOrd="0" presId="urn:microsoft.com/office/officeart/2005/8/layout/hProcess3"/>
    <dgm:cxn modelId="{EBCD797C-E078-4FF0-AA17-DED153952F30}" type="presParOf" srcId="{AB32AB98-493F-41C8-84E0-8E73B2F20D20}" destId="{81433F16-4EF3-4A1A-919F-BFCCBA8C5A22}" srcOrd="4" destOrd="0" presId="urn:microsoft.com/office/officeart/2005/8/layout/hProcess3"/>
    <dgm:cxn modelId="{898F7884-4041-452D-AB6A-02152AAAA24E}" type="presParOf" srcId="{221DC3B0-FF04-40B5-9DF7-E182C3F98507}" destId="{1958E2F8-1B0D-4D93-AC8A-E609F917013E}" srcOrd="4" destOrd="0" presId="urn:microsoft.com/office/officeart/2005/8/layout/hProcess3"/>
    <dgm:cxn modelId="{C675F1CC-F279-44FF-A6D7-4E94C52B3DC2}" type="presParOf" srcId="{221DC3B0-FF04-40B5-9DF7-E182C3F98507}" destId="{113DBB6E-06FB-460A-A9E9-D08950E1A405}" srcOrd="5" destOrd="0" presId="urn:microsoft.com/office/officeart/2005/8/layout/hProcess3"/>
    <dgm:cxn modelId="{1F8D2937-B9B8-43F4-9562-6AFEB794A36D}" type="presParOf" srcId="{113DBB6E-06FB-460A-A9E9-D08950E1A405}" destId="{D4B0AFAB-0FEA-4F7D-95E0-ACE661B7949F}" srcOrd="0" destOrd="0" presId="urn:microsoft.com/office/officeart/2005/8/layout/hProcess3"/>
    <dgm:cxn modelId="{CDC3D30F-BC65-4D69-852A-E6B2F1C176E4}" type="presParOf" srcId="{113DBB6E-06FB-460A-A9E9-D08950E1A405}" destId="{A2F1EEE5-A933-4D87-80D8-8935DDA721A9}" srcOrd="1" destOrd="0" presId="urn:microsoft.com/office/officeart/2005/8/layout/hProcess3"/>
    <dgm:cxn modelId="{5DAAF137-F5E9-4D4C-8E48-DBBF4207437B}" type="presParOf" srcId="{113DBB6E-06FB-460A-A9E9-D08950E1A405}" destId="{C93A95AB-0B13-4762-86FA-8D0DDA007BC9}" srcOrd="2" destOrd="0" presId="urn:microsoft.com/office/officeart/2005/8/layout/hProcess3"/>
    <dgm:cxn modelId="{A9CCBE44-0F11-4A96-8EAB-8E71FEC3DC3A}" type="presParOf" srcId="{113DBB6E-06FB-460A-A9E9-D08950E1A405}" destId="{CAB30F01-9EB2-48A3-9103-415E2B65BB44}" srcOrd="3" destOrd="0" presId="urn:microsoft.com/office/officeart/2005/8/layout/hProcess3"/>
    <dgm:cxn modelId="{F206D236-4C9F-43B9-A367-A5F7E30F19D5}" type="presParOf" srcId="{113DBB6E-06FB-460A-A9E9-D08950E1A405}" destId="{353D5DFD-8DAF-48A0-BBF2-9DC069FB0648}" srcOrd="4" destOrd="0" presId="urn:microsoft.com/office/officeart/2005/8/layout/hProcess3"/>
    <dgm:cxn modelId="{B39088FF-E039-4BC0-B039-DF286F89A203}" type="presParOf" srcId="{221DC3B0-FF04-40B5-9DF7-E182C3F98507}" destId="{A432F5B8-E353-4B4B-B890-E61562B8AF08}" srcOrd="6" destOrd="0" presId="urn:microsoft.com/office/officeart/2005/8/layout/hProcess3"/>
    <dgm:cxn modelId="{4918B4B4-F7D8-4072-939F-70BF1088C0DD}" type="presParOf" srcId="{221DC3B0-FF04-40B5-9DF7-E182C3F98507}" destId="{7FF6DF17-5F3C-4BF1-BA0B-1D388E27B8B1}" srcOrd="7" destOrd="0" presId="urn:microsoft.com/office/officeart/2005/8/layout/hProcess3"/>
    <dgm:cxn modelId="{97600ED7-B408-4E08-B0CF-41512A1C0E42}" type="presParOf" srcId="{7FF6DF17-5F3C-4BF1-BA0B-1D388E27B8B1}" destId="{4331A18E-34AF-452F-A523-92CDC6AB6920}" srcOrd="0" destOrd="0" presId="urn:microsoft.com/office/officeart/2005/8/layout/hProcess3"/>
    <dgm:cxn modelId="{871E887B-8ABD-4E7B-A013-67440311CC0A}" type="presParOf" srcId="{7FF6DF17-5F3C-4BF1-BA0B-1D388E27B8B1}" destId="{597431F0-87E9-447C-96CA-F18FA6CA7702}" srcOrd="1" destOrd="0" presId="urn:microsoft.com/office/officeart/2005/8/layout/hProcess3"/>
    <dgm:cxn modelId="{30C5A8AC-B789-437D-93B6-90BEFFC12506}" type="presParOf" srcId="{7FF6DF17-5F3C-4BF1-BA0B-1D388E27B8B1}" destId="{BB30A441-70CD-4058-9806-1D3E205FBF34}" srcOrd="2" destOrd="0" presId="urn:microsoft.com/office/officeart/2005/8/layout/hProcess3"/>
    <dgm:cxn modelId="{085FEDF5-E509-4830-886F-00E0F450D6C5}" type="presParOf" srcId="{7FF6DF17-5F3C-4BF1-BA0B-1D388E27B8B1}" destId="{31CC266B-FFFF-4EC7-8205-4A47281834FA}" srcOrd="3" destOrd="0" presId="urn:microsoft.com/office/officeart/2005/8/layout/hProcess3"/>
    <dgm:cxn modelId="{8E681206-64CF-4D4A-ABA7-BD9262123D21}" type="presParOf" srcId="{7FF6DF17-5F3C-4BF1-BA0B-1D388E27B8B1}" destId="{69513261-EA91-475B-92CD-B2398EB8D699}" srcOrd="4" destOrd="0" presId="urn:microsoft.com/office/officeart/2005/8/layout/hProcess3"/>
    <dgm:cxn modelId="{6D837DE3-563B-4409-BCED-86CA82FF82E2}" type="presParOf" srcId="{221DC3B0-FF04-40B5-9DF7-E182C3F98507}" destId="{62DA7A25-27F9-48B3-B48F-BED7A4876238}" srcOrd="8" destOrd="0" presId="urn:microsoft.com/office/officeart/2005/8/layout/hProcess3"/>
    <dgm:cxn modelId="{2D806A6D-8F9C-4B88-BBA1-94BB54A4B836}" type="presParOf" srcId="{221DC3B0-FF04-40B5-9DF7-E182C3F98507}" destId="{335977C0-9D88-498B-BC39-9F90E1613B14}" srcOrd="9" destOrd="0" presId="urn:microsoft.com/office/officeart/2005/8/layout/hProcess3"/>
    <dgm:cxn modelId="{775D9722-C47D-4D10-B623-ECC78F8E7A3B}" type="presParOf" srcId="{335977C0-9D88-498B-BC39-9F90E1613B14}" destId="{E72908AD-EE52-4CCE-9F3C-4014983C5079}" srcOrd="0" destOrd="0" presId="urn:microsoft.com/office/officeart/2005/8/layout/hProcess3"/>
    <dgm:cxn modelId="{D349FF06-10AC-40AD-9852-973FE85FF755}" type="presParOf" srcId="{335977C0-9D88-498B-BC39-9F90E1613B14}" destId="{4791852B-5411-4E82-89E4-AFFDFB647220}" srcOrd="1" destOrd="0" presId="urn:microsoft.com/office/officeart/2005/8/layout/hProcess3"/>
    <dgm:cxn modelId="{2A3026EE-21A0-46C5-8964-DAC6EF773E05}" type="presParOf" srcId="{335977C0-9D88-498B-BC39-9F90E1613B14}" destId="{C236F025-51C0-4FC9-8CEA-B79A0E0D5686}" srcOrd="2" destOrd="0" presId="urn:microsoft.com/office/officeart/2005/8/layout/hProcess3"/>
    <dgm:cxn modelId="{731E2334-BC50-44E0-A952-4934E6658799}" type="presParOf" srcId="{335977C0-9D88-498B-BC39-9F90E1613B14}" destId="{AFF9CA2C-6898-40AF-B2AE-0223E829DE6D}" srcOrd="3" destOrd="0" presId="urn:microsoft.com/office/officeart/2005/8/layout/hProcess3"/>
    <dgm:cxn modelId="{96576B30-7DD3-49AE-8DAE-02CBA4B87FE0}" type="presParOf" srcId="{221DC3B0-FF04-40B5-9DF7-E182C3F98507}" destId="{FD70B8D9-73C0-42D6-AF60-E28D57010B4E}" srcOrd="10" destOrd="0" presId="urn:microsoft.com/office/officeart/2005/8/layout/hProcess3"/>
    <dgm:cxn modelId="{D1E36A47-88EB-4C7C-90C0-DB4B820C8FEC}" type="presParOf" srcId="{221DC3B0-FF04-40B5-9DF7-E182C3F98507}" destId="{0DB228F3-C5AA-4D40-A835-1D29F3AEC89A}" srcOrd="11" destOrd="0" presId="urn:microsoft.com/office/officeart/2005/8/layout/hProcess3"/>
    <dgm:cxn modelId="{DC57983C-F8D9-4633-88F0-9243880B81BC}" type="presParOf" srcId="{221DC3B0-FF04-40B5-9DF7-E182C3F98507}" destId="{07A55C50-6F43-4D94-8CCE-36D56C9B1934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6D08-8B2F-4A91-B4A9-0DE5116545C1}">
      <dsp:nvSpPr>
        <dsp:cNvPr id="0" name=""/>
        <dsp:cNvSpPr/>
      </dsp:nvSpPr>
      <dsp:spPr>
        <a:xfrm>
          <a:off x="246799" y="438700"/>
          <a:ext cx="3857730" cy="9379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5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1</a:t>
          </a:r>
          <a:r>
            <a:rPr lang="es-MX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. La construcción de la </a:t>
          </a:r>
          <a:r>
            <a:rPr lang="es-MX" sz="18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visión concertada de futuro </a:t>
          </a:r>
          <a:r>
            <a:rPr lang="es-MX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del país al 2030.</a:t>
          </a:r>
          <a:endParaRPr lang="es-MX" sz="1600" kern="1200" dirty="0"/>
        </a:p>
      </dsp:txBody>
      <dsp:txXfrm>
        <a:off x="246799" y="438700"/>
        <a:ext cx="3857730" cy="937982"/>
      </dsp:txXfrm>
    </dsp:sp>
    <dsp:sp modelId="{2284CE06-3811-4522-8234-9AFCECA842D8}">
      <dsp:nvSpPr>
        <dsp:cNvPr id="0" name=""/>
        <dsp:cNvSpPr/>
      </dsp:nvSpPr>
      <dsp:spPr>
        <a:xfrm>
          <a:off x="0" y="488014"/>
          <a:ext cx="906890" cy="8486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05870F3-F50C-400B-951F-55514DFD4469}">
      <dsp:nvSpPr>
        <dsp:cNvPr id="0" name=""/>
        <dsp:cNvSpPr/>
      </dsp:nvSpPr>
      <dsp:spPr>
        <a:xfrm>
          <a:off x="4374228" y="426267"/>
          <a:ext cx="3817291" cy="17220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993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2</a:t>
          </a:r>
          <a:r>
            <a:rPr lang="es-MX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. La </a:t>
          </a:r>
          <a:r>
            <a:rPr lang="es-MX" sz="18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actualización de políticas y planes </a:t>
          </a:r>
          <a:r>
            <a:rPr lang="es-MX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considerando un ciclo de planeamiento estratégico para la mejora continua, el cual está centrado en el bienestar de las personas teniendo en cuenta las circunstancias en sus territorios.</a:t>
          </a:r>
          <a:endParaRPr lang="es-MX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74228" y="426267"/>
        <a:ext cx="3817291" cy="1722027"/>
      </dsp:txXfrm>
    </dsp:sp>
    <dsp:sp modelId="{C6B0994B-1CF8-4E8C-B7A4-F95C960EBECE}">
      <dsp:nvSpPr>
        <dsp:cNvPr id="0" name=""/>
        <dsp:cNvSpPr/>
      </dsp:nvSpPr>
      <dsp:spPr>
        <a:xfrm>
          <a:off x="4205699" y="486178"/>
          <a:ext cx="835032" cy="85045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74E60-429E-408E-AAEF-C0F8A06D520C}">
      <dsp:nvSpPr>
        <dsp:cNvPr id="0" name=""/>
        <dsp:cNvSpPr/>
      </dsp:nvSpPr>
      <dsp:spPr>
        <a:xfrm>
          <a:off x="477869" y="548595"/>
          <a:ext cx="4665626" cy="25642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40000"/>
            <a:lumOff val="60000"/>
            <a:alpha val="7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B5501-D0F0-41ED-88A9-E551C82969BD}">
      <dsp:nvSpPr>
        <dsp:cNvPr id="0" name=""/>
        <dsp:cNvSpPr/>
      </dsp:nvSpPr>
      <dsp:spPr>
        <a:xfrm>
          <a:off x="438595" y="2981524"/>
          <a:ext cx="142565" cy="142565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A90FF-6366-4394-9EE3-CB0E3C25B4A3}">
      <dsp:nvSpPr>
        <dsp:cNvPr id="0" name=""/>
        <dsp:cNvSpPr/>
      </dsp:nvSpPr>
      <dsp:spPr>
        <a:xfrm>
          <a:off x="89181" y="3161889"/>
          <a:ext cx="1074225" cy="990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4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Perú hoy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25 Funciones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19 Ministerios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26 Gobiernos Regionales</a:t>
          </a:r>
          <a:b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</a:b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196 </a:t>
          </a:r>
          <a:r>
            <a:rPr lang="es-PE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provincias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1,874 </a:t>
          </a:r>
          <a:r>
            <a:rPr lang="es-PE" sz="900" kern="1200" dirty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distritos </a:t>
          </a:r>
        </a:p>
      </dsp:txBody>
      <dsp:txXfrm>
        <a:off x="89181" y="3161889"/>
        <a:ext cx="1074225" cy="990925"/>
      </dsp:txXfrm>
    </dsp:sp>
    <dsp:sp modelId="{0BB2D18D-1F44-4592-8E6C-68B307C1CB1D}">
      <dsp:nvSpPr>
        <dsp:cNvPr id="0" name=""/>
        <dsp:cNvSpPr/>
      </dsp:nvSpPr>
      <dsp:spPr>
        <a:xfrm>
          <a:off x="1600225" y="1865044"/>
          <a:ext cx="257714" cy="25771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A351-989D-4A4D-856C-81659E116068}">
      <dsp:nvSpPr>
        <dsp:cNvPr id="0" name=""/>
        <dsp:cNvSpPr/>
      </dsp:nvSpPr>
      <dsp:spPr>
        <a:xfrm>
          <a:off x="2083652" y="1839997"/>
          <a:ext cx="1315990" cy="18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558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0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dsp:txBody>
      <dsp:txXfrm>
        <a:off x="2083652" y="1839997"/>
        <a:ext cx="1315990" cy="1864320"/>
      </dsp:txXfrm>
    </dsp:sp>
    <dsp:sp modelId="{F209E531-0781-4668-A6BC-22E6B8E73D37}">
      <dsp:nvSpPr>
        <dsp:cNvPr id="0" name=""/>
        <dsp:cNvSpPr/>
      </dsp:nvSpPr>
      <dsp:spPr>
        <a:xfrm>
          <a:off x="4053227" y="1036695"/>
          <a:ext cx="356414" cy="35641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0B875-F531-4DBE-A310-F623A92DD7A6}">
      <dsp:nvSpPr>
        <dsp:cNvPr id="0" name=""/>
        <dsp:cNvSpPr/>
      </dsp:nvSpPr>
      <dsp:spPr>
        <a:xfrm>
          <a:off x="3376422" y="1479889"/>
          <a:ext cx="1435311" cy="251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856" tIns="0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Análisis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1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Prospectivo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Conocer integralmente la realidad,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Explorar futuros posibles a través de la identificación de tendencias, diagnóstico de variables y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- La construcción y análisis de escenarios, para poder anticiparse y articular esfuerzos hacia el logro de un futuro deseado</a:t>
          </a:r>
          <a:endParaRPr lang="es-PE" sz="900" kern="1200" dirty="0">
            <a:solidFill>
              <a:schemeClr val="tx1"/>
            </a:solidFill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>
        <a:off x="3376422" y="1479889"/>
        <a:ext cx="1435311" cy="2514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5C50-6F43-4D94-8CCE-36D56C9B1934}">
      <dsp:nvSpPr>
        <dsp:cNvPr id="0" name=""/>
        <dsp:cNvSpPr/>
      </dsp:nvSpPr>
      <dsp:spPr>
        <a:xfrm>
          <a:off x="0" y="356436"/>
          <a:ext cx="8857909" cy="1519644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852B-5411-4E82-89E4-AFFDFB647220}">
      <dsp:nvSpPr>
        <dsp:cNvPr id="0" name=""/>
        <dsp:cNvSpPr/>
      </dsp:nvSpPr>
      <dsp:spPr>
        <a:xfrm>
          <a:off x="7917907" y="599135"/>
          <a:ext cx="667553" cy="101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2021</a:t>
          </a:r>
        </a:p>
      </dsp:txBody>
      <dsp:txXfrm>
        <a:off x="7917907" y="599135"/>
        <a:ext cx="667553" cy="1017329"/>
      </dsp:txXfrm>
    </dsp:sp>
    <dsp:sp modelId="{69513261-EA91-475B-92CD-B2398EB8D699}">
      <dsp:nvSpPr>
        <dsp:cNvPr id="0" name=""/>
        <dsp:cNvSpPr/>
      </dsp:nvSpPr>
      <dsp:spPr>
        <a:xfrm>
          <a:off x="6131879" y="1874804"/>
          <a:ext cx="1237525" cy="233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- Revisión y actualización de las Políticas de Estado y el PEDN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- Aprobación  del PEDN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131879" y="1874804"/>
        <a:ext cx="1237525" cy="2336685"/>
      </dsp:txXfrm>
    </dsp:sp>
    <dsp:sp modelId="{597431F0-87E9-447C-96CA-F18FA6CA7702}">
      <dsp:nvSpPr>
        <dsp:cNvPr id="0" name=""/>
        <dsp:cNvSpPr/>
      </dsp:nvSpPr>
      <dsp:spPr>
        <a:xfrm>
          <a:off x="6465453" y="771832"/>
          <a:ext cx="903956" cy="167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2020</a:t>
          </a:r>
        </a:p>
      </dsp:txBody>
      <dsp:txXfrm>
        <a:off x="6465453" y="771832"/>
        <a:ext cx="903956" cy="1675350"/>
      </dsp:txXfrm>
    </dsp:sp>
    <dsp:sp modelId="{353D5DFD-8DAF-48A0-BBF2-9DC069FB0648}">
      <dsp:nvSpPr>
        <dsp:cNvPr id="0" name=""/>
        <dsp:cNvSpPr/>
      </dsp:nvSpPr>
      <dsp:spPr>
        <a:xfrm>
          <a:off x="4164246" y="1850807"/>
          <a:ext cx="1435510" cy="271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Concertación de la Visión de futuro de país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semestre      - Inicio de la </a:t>
          </a:r>
          <a:r>
            <a:rPr lang="es-MX" sz="1300" b="1" kern="1200" dirty="0" smtClean="0">
              <a:solidFill>
                <a:srgbClr val="E6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revisión y actualización de las Políticas de Estado</a:t>
          </a:r>
          <a:r>
            <a:rPr lang="es-MX" sz="1300" b="0" kern="1200" dirty="0" smtClean="0">
              <a:solidFill>
                <a:srgbClr val="E60000"/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MX" sz="13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y del PEDN</a:t>
          </a:r>
          <a:endParaRPr lang="es-MX" sz="13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164246" y="1850807"/>
        <a:ext cx="1435510" cy="2712541"/>
      </dsp:txXfrm>
    </dsp:sp>
    <dsp:sp modelId="{A2F1EEE5-A933-4D87-80D8-8935DDA721A9}">
      <dsp:nvSpPr>
        <dsp:cNvPr id="0" name=""/>
        <dsp:cNvSpPr/>
      </dsp:nvSpPr>
      <dsp:spPr>
        <a:xfrm>
          <a:off x="4650787" y="504383"/>
          <a:ext cx="903956" cy="126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2019</a:t>
          </a:r>
        </a:p>
      </dsp:txBody>
      <dsp:txXfrm>
        <a:off x="4650787" y="504383"/>
        <a:ext cx="903956" cy="1260774"/>
      </dsp:txXfrm>
    </dsp:sp>
    <dsp:sp modelId="{81433F16-4EF3-4A1A-919F-BFCCBA8C5A22}">
      <dsp:nvSpPr>
        <dsp:cNvPr id="0" name=""/>
        <dsp:cNvSpPr/>
      </dsp:nvSpPr>
      <dsp:spPr>
        <a:xfrm>
          <a:off x="2331429" y="1868909"/>
          <a:ext cx="1476070" cy="2336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 - Proceso de diálogo social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Inicio de la concertación de la Visión de país con el Acuerdo Nacional               - Consulta técnica a expertos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331429" y="1868909"/>
        <a:ext cx="1476070" cy="2336709"/>
      </dsp:txXfrm>
    </dsp:sp>
    <dsp:sp modelId="{03404215-A668-43F3-AD3A-869641CE9C8D}">
      <dsp:nvSpPr>
        <dsp:cNvPr id="0" name=""/>
        <dsp:cNvSpPr/>
      </dsp:nvSpPr>
      <dsp:spPr>
        <a:xfrm>
          <a:off x="2652632" y="320472"/>
          <a:ext cx="903956" cy="1627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</a:p>
      </dsp:txBody>
      <dsp:txXfrm>
        <a:off x="2652632" y="320472"/>
        <a:ext cx="903956" cy="1627932"/>
      </dsp:txXfrm>
    </dsp:sp>
    <dsp:sp modelId="{5F906966-D060-47E9-BC48-C1AF1A2CBC9E}">
      <dsp:nvSpPr>
        <dsp:cNvPr id="0" name=""/>
        <dsp:cNvSpPr/>
      </dsp:nvSpPr>
      <dsp:spPr>
        <a:xfrm>
          <a:off x="364383" y="1850803"/>
          <a:ext cx="1482208" cy="233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1er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 - </a:t>
          </a:r>
          <a:r>
            <a:rPr lang="es-PE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Presentación de la Propuesta de imagen de futuro ante el FAN e inicio del proceso de diálogo social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>
              <a:latin typeface="Helvetica" panose="020B0604020202020204" pitchFamily="34" charset="0"/>
              <a:cs typeface="Helvetica" panose="020B0604020202020204" pitchFamily="34" charset="0"/>
            </a:rPr>
            <a:t>2do </a:t>
          </a:r>
          <a:r>
            <a:rPr lang="es-MX" sz="1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semestre       - Proceso de diálogo social       - Consulta técnica a expertos                     </a:t>
          </a:r>
          <a:endParaRPr lang="es-MX" sz="1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64383" y="1850803"/>
        <a:ext cx="1482208" cy="2336685"/>
      </dsp:txXfrm>
    </dsp:sp>
    <dsp:sp modelId="{F47E1019-C788-40A9-8F1A-8F8A96303721}">
      <dsp:nvSpPr>
        <dsp:cNvPr id="0" name=""/>
        <dsp:cNvSpPr/>
      </dsp:nvSpPr>
      <dsp:spPr>
        <a:xfrm>
          <a:off x="720614" y="453141"/>
          <a:ext cx="769746" cy="139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2017</a:t>
          </a:r>
        </a:p>
      </dsp:txBody>
      <dsp:txXfrm>
        <a:off x="720614" y="453141"/>
        <a:ext cx="769746" cy="139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975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BB85-493E-48DC-8AEB-B399B8A4E6C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29339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54" y="0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7" y="9430092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54" y="9430092"/>
            <a:ext cx="2945659" cy="496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6E32C-5994-4F11-8A60-B6E45C790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92223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Usar las siguientes fuentes </a:t>
            </a:r>
            <a:r>
              <a:rPr lang="es-P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es-P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Bold / Arial Bold para títulos y </a:t>
            </a:r>
            <a:r>
              <a:rPr lang="es-P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Helvetica</a:t>
            </a:r>
            <a:r>
              <a:rPr lang="es-P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 / Arial Regular para el cuerpo de texto.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</a:t>
            </a:fld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006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Analítico:</a:t>
            </a:r>
            <a:r>
              <a:rPr lang="es-PE" baseline="0" dirty="0" smtClean="0"/>
              <a:t> Son etapas que se van realizando en conjunto como parte de un todo.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691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7272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6E32C-5994-4F11-8A60-B6E45C790D6F}" type="slidenum">
              <a:rPr lang="es-PE" smtClean="0"/>
              <a:t>22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758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88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B349-6641-44DB-B932-9647815E3A77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196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BE3A-E231-4185-ABD8-FB438B52A209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3109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3" y="274641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B3EF-A16C-4617-B460-9B24E8359CB4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94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CB-0FC2-4B75-8084-758AE0932E90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2317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94C4-216E-4151-9DC9-3B6C4A93FFB2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15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6D27-2BCA-47F9-A700-21AA955F9A61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261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73C9-0625-449E-B6C6-C01CA6EB37DD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158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D03-5968-465D-AB49-B7E884B678F6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5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5C6F-E860-49F6-AA09-054121FB33E8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514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B994-9628-434E-94BD-E7611D2D0758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1673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4D25-C170-451C-B900-612C7DEF1C8E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2010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EAE8-F67A-4BAC-A517-BED4DD26D605}" type="datetime1">
              <a:rPr lang="es-PE" smtClean="0"/>
              <a:t>26/09/2018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BAD3-E55E-4992-BC5D-EAC6CCDD15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647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020272" y="125510"/>
            <a:ext cx="1918782" cy="365380"/>
          </a:xfrm>
          <a:prstGeom prst="rect">
            <a:avLst/>
          </a:prstGeom>
          <a:solidFill>
            <a:srgbClr val="F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s-PE" dirty="0"/>
          </a:p>
        </p:txBody>
      </p:sp>
      <p:sp>
        <p:nvSpPr>
          <p:cNvPr id="7" name="6 Rectángulo"/>
          <p:cNvSpPr/>
          <p:nvPr/>
        </p:nvSpPr>
        <p:spPr>
          <a:xfrm>
            <a:off x="6948264" y="174422"/>
            <a:ext cx="1990790" cy="27698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es-ES" sz="1200" b="1" i="1" dirty="0" smtClean="0">
                <a:solidFill>
                  <a:schemeClr val="bg1"/>
                </a:solidFill>
                <a:latin typeface="Helvetica" panose="020B0604020202030204" pitchFamily="34" charset="0"/>
              </a:rPr>
              <a:t>27 septiembre 2018</a:t>
            </a:r>
            <a:endParaRPr lang="es-ES" sz="1200" b="1" i="1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pic>
        <p:nvPicPr>
          <p:cNvPr id="11266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9310" r="19045" b="16538"/>
          <a:stretch/>
        </p:blipFill>
        <p:spPr bwMode="auto">
          <a:xfrm>
            <a:off x="221935" y="6173901"/>
            <a:ext cx="945962" cy="5408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15 CuadroTexto"/>
          <p:cNvSpPr txBox="1"/>
          <p:nvPr/>
        </p:nvSpPr>
        <p:spPr>
          <a:xfrm>
            <a:off x="4262760" y="1631015"/>
            <a:ext cx="4737551" cy="218520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PE" sz="3400" b="1" dirty="0" smtClean="0">
                <a:latin typeface="Helvetica" panose="020B0604020202030204" pitchFamily="34" charset="0"/>
                <a:cs typeface="Arial" panose="020B0604020202020204" pitchFamily="34" charset="0"/>
              </a:rPr>
              <a:t>El Sistema Nacional de Planeamiento Estratégico y </a:t>
            </a:r>
            <a:r>
              <a:rPr lang="es-PE" sz="3400" b="1" dirty="0">
                <a:latin typeface="Helvetica" panose="020B0604020202030204" pitchFamily="34" charset="0"/>
                <a:cs typeface="Arial" panose="020B0604020202020204" pitchFamily="34" charset="0"/>
              </a:rPr>
              <a:t>la </a:t>
            </a:r>
            <a:r>
              <a:rPr lang="es-PE" sz="3400" b="1" dirty="0" smtClean="0">
                <a:latin typeface="Helvetica" panose="020B0604020202030204" pitchFamily="34" charset="0"/>
                <a:cs typeface="Arial" panose="020B0604020202020204" pitchFamily="34" charset="0"/>
              </a:rPr>
              <a:t>Agenda 2030</a:t>
            </a:r>
            <a:endParaRPr lang="es-PE" sz="3400" b="1" dirty="0"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</a:t>
            </a:fld>
            <a:endParaRPr lang="es-PE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288691"/>
            <a:ext cx="1620000" cy="422564"/>
          </a:xfrm>
          <a:prstGeom prst="rect">
            <a:avLst/>
          </a:prstGeom>
        </p:spPr>
      </p:pic>
      <p:sp>
        <p:nvSpPr>
          <p:cNvPr id="9" name="13 Rectángulo"/>
          <p:cNvSpPr/>
          <p:nvPr/>
        </p:nvSpPr>
        <p:spPr>
          <a:xfrm>
            <a:off x="4327244" y="4221088"/>
            <a:ext cx="4320480" cy="89254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es-ES" sz="2000" b="1" dirty="0" smtClean="0">
                <a:latin typeface="Helvetica" panose="020B0604020202030204" pitchFamily="34" charset="0"/>
                <a:cs typeface="Arial" panose="020B0604020202020204" pitchFamily="34" charset="0"/>
              </a:rPr>
              <a:t>Angel González Ramírez</a:t>
            </a:r>
            <a:endParaRPr lang="es-ES" sz="2000" b="1" dirty="0">
              <a:latin typeface="Helvetica" panose="020B0604020202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1600" dirty="0" smtClean="0">
                <a:latin typeface="Helvetica" panose="020B0604020202030204" pitchFamily="34" charset="0"/>
                <a:cs typeface="Arial" panose="020B0604020202020204" pitchFamily="34" charset="0"/>
              </a:rPr>
              <a:t>Dirección Nacional de Prospectiva y Estudios Estratégicos</a:t>
            </a:r>
            <a:endParaRPr lang="es-PE" sz="1600" dirty="0" smtClean="0"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00" y="1295205"/>
            <a:ext cx="3265404" cy="43348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10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3077471" y="-13886"/>
            <a:ext cx="6012159" cy="7386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100" b="1" dirty="0">
                <a:solidFill>
                  <a:schemeClr val="tx2"/>
                </a:solidFill>
                <a:latin typeface="Helvetica" panose="020B0604020202030204" pitchFamily="34" charset="0"/>
              </a:rPr>
              <a:t>Propuesta de línea del proceso de construcción </a:t>
            </a:r>
            <a:r>
              <a:rPr lang="es-PE" sz="21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del PEDN</a:t>
            </a:r>
            <a:endParaRPr lang="es-PE" sz="21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96694" y="836712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10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252179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21"/>
          <p:cNvSpPr/>
          <p:nvPr/>
        </p:nvSpPr>
        <p:spPr>
          <a:xfrm>
            <a:off x="2360636" y="1080807"/>
            <a:ext cx="1873702" cy="502354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21" name="Rectángulo 22"/>
          <p:cNvSpPr/>
          <p:nvPr/>
        </p:nvSpPr>
        <p:spPr>
          <a:xfrm>
            <a:off x="4299835" y="1074039"/>
            <a:ext cx="1838887" cy="503031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22" name="Rectángulo 23"/>
          <p:cNvSpPr/>
          <p:nvPr/>
        </p:nvSpPr>
        <p:spPr>
          <a:xfrm>
            <a:off x="6214764" y="1072984"/>
            <a:ext cx="1814419" cy="50297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sp>
        <p:nvSpPr>
          <p:cNvPr id="23" name="Rectángulo 1"/>
          <p:cNvSpPr/>
          <p:nvPr/>
        </p:nvSpPr>
        <p:spPr>
          <a:xfrm>
            <a:off x="239524" y="1071741"/>
            <a:ext cx="2036951" cy="502285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62"/>
          </a:p>
        </p:txBody>
      </p:sp>
      <p:graphicFrame>
        <p:nvGraphicFramePr>
          <p:cNvPr id="27" name="Diagrama 11"/>
          <p:cNvGraphicFramePr/>
          <p:nvPr>
            <p:extLst>
              <p:ext uri="{D42A27DB-BD31-4B8C-83A1-F6EECF244321}">
                <p14:modId xmlns:p14="http://schemas.microsoft.com/office/powerpoint/2010/main" val="2906693674"/>
              </p:ext>
            </p:extLst>
          </p:nvPr>
        </p:nvGraphicFramePr>
        <p:xfrm>
          <a:off x="250595" y="1407237"/>
          <a:ext cx="8857909" cy="511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CuadroTexto 13"/>
          <p:cNvSpPr txBox="1"/>
          <p:nvPr/>
        </p:nvSpPr>
        <p:spPr>
          <a:xfrm>
            <a:off x="21412" y="1117711"/>
            <a:ext cx="23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Amplio proceso de </a:t>
            </a:r>
          </a:p>
          <a:p>
            <a:pPr algn="ctr"/>
            <a:r>
              <a:rPr lang="es-PE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diálogo social</a:t>
            </a:r>
            <a:endParaRPr lang="es-MX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CuadroTexto 15"/>
          <p:cNvSpPr txBox="1"/>
          <p:nvPr/>
        </p:nvSpPr>
        <p:spPr>
          <a:xfrm>
            <a:off x="2348296" y="1097279"/>
            <a:ext cx="178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Proceso de </a:t>
            </a:r>
            <a:r>
              <a:rPr lang="es-PE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concertación de la visión</a:t>
            </a:r>
            <a:endParaRPr lang="es-MX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CuadroTexto 17"/>
          <p:cNvSpPr txBox="1"/>
          <p:nvPr/>
        </p:nvSpPr>
        <p:spPr>
          <a:xfrm>
            <a:off x="4427046" y="1080624"/>
            <a:ext cx="147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Revisión y actualización de las Políticas de Estado y el PEDN </a:t>
            </a:r>
          </a:p>
        </p:txBody>
      </p:sp>
      <p:sp>
        <p:nvSpPr>
          <p:cNvPr id="45" name="CuadroTexto 20"/>
          <p:cNvSpPr txBox="1"/>
          <p:nvPr/>
        </p:nvSpPr>
        <p:spPr>
          <a:xfrm>
            <a:off x="6188369" y="1097876"/>
            <a:ext cx="179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Aprobación del </a:t>
            </a:r>
            <a:r>
              <a:rPr lang="es-MX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PEDN</a:t>
            </a:r>
            <a:endParaRPr lang="es-MX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11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sp>
        <p:nvSpPr>
          <p:cNvPr id="31" name="1 Marcador de número de diapositiva"/>
          <p:cNvSpPr txBox="1">
            <a:spLocks/>
          </p:cNvSpPr>
          <p:nvPr/>
        </p:nvSpPr>
        <p:spPr>
          <a:xfrm>
            <a:off x="1286197" y="6143888"/>
            <a:ext cx="890684" cy="229989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831" dirty="0">
                <a:solidFill>
                  <a:schemeClr val="tx1"/>
                </a:solidFill>
                <a:latin typeface="Helvetica" panose="020B0604020202030204" pitchFamily="34" charset="0"/>
              </a:rPr>
              <a:t>(**) Data 2016</a:t>
            </a:r>
          </a:p>
        </p:txBody>
      </p:sp>
      <p:pic>
        <p:nvPicPr>
          <p:cNvPr id="28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3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93538"/>
            <a:ext cx="6624736" cy="510495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CuadroTexto"/>
          <p:cNvSpPr txBox="1"/>
          <p:nvPr/>
        </p:nvSpPr>
        <p:spPr>
          <a:xfrm>
            <a:off x="3491880" y="116632"/>
            <a:ext cx="5539077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Indicadores ilustrativos de la propuesta de imagen de futuro al 2030</a:t>
            </a:r>
          </a:p>
        </p:txBody>
      </p:sp>
      <p:cxnSp>
        <p:nvCxnSpPr>
          <p:cNvPr id="17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00800" y="6131175"/>
            <a:ext cx="1969477" cy="337038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12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12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2" y="1097476"/>
            <a:ext cx="6381017" cy="4786242"/>
          </a:xfrm>
          <a:prstGeom prst="rect">
            <a:avLst/>
          </a:prstGeom>
        </p:spPr>
      </p:pic>
      <p:sp>
        <p:nvSpPr>
          <p:cNvPr id="12" name="7 Rectángulo"/>
          <p:cNvSpPr/>
          <p:nvPr/>
        </p:nvSpPr>
        <p:spPr>
          <a:xfrm>
            <a:off x="5916729" y="1110637"/>
            <a:ext cx="674915" cy="4908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65" b="1" dirty="0">
                <a:solidFill>
                  <a:schemeClr val="tx1"/>
                </a:solidFill>
              </a:rPr>
              <a:t>Línea 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de base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(2017)</a:t>
            </a:r>
          </a:p>
        </p:txBody>
      </p:sp>
      <p:sp>
        <p:nvSpPr>
          <p:cNvPr id="13" name="9 Rectángulo"/>
          <p:cNvSpPr/>
          <p:nvPr/>
        </p:nvSpPr>
        <p:spPr>
          <a:xfrm>
            <a:off x="5925000" y="1832971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92,0%</a:t>
            </a:r>
          </a:p>
        </p:txBody>
      </p:sp>
      <p:sp>
        <p:nvSpPr>
          <p:cNvPr id="15" name="10 Rectángulo"/>
          <p:cNvSpPr/>
          <p:nvPr/>
        </p:nvSpPr>
        <p:spPr>
          <a:xfrm>
            <a:off x="5903358" y="2447305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24,9%</a:t>
            </a:r>
          </a:p>
        </p:txBody>
      </p:sp>
      <p:sp>
        <p:nvSpPr>
          <p:cNvPr id="16" name="11 Rectángulo"/>
          <p:cNvSpPr/>
          <p:nvPr/>
        </p:nvSpPr>
        <p:spPr>
          <a:xfrm>
            <a:off x="5916729" y="2999511"/>
            <a:ext cx="674915" cy="49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28.4%</a:t>
            </a:r>
          </a:p>
          <a:p>
            <a:pPr algn="ctr"/>
            <a:r>
              <a:rPr lang="es-PE" sz="852" b="1" dirty="0">
                <a:solidFill>
                  <a:schemeClr val="tx1"/>
                </a:solidFill>
              </a:rPr>
              <a:t>(*)</a:t>
            </a:r>
          </a:p>
        </p:txBody>
      </p: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1142275" y="5973368"/>
            <a:ext cx="1242826" cy="264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7913" tIns="38957" rIns="77913" bIns="38957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s-PE" sz="83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(*) Data 2015</a:t>
            </a:r>
          </a:p>
          <a:p>
            <a:pPr>
              <a:lnSpc>
                <a:spcPct val="107000"/>
              </a:lnSpc>
            </a:pPr>
            <a:r>
              <a:rPr lang="es-PE" sz="831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(**) Data 2016</a:t>
            </a:r>
          </a:p>
        </p:txBody>
      </p:sp>
      <p:sp>
        <p:nvSpPr>
          <p:cNvPr id="18" name="13 Rectángulo"/>
          <p:cNvSpPr/>
          <p:nvPr/>
        </p:nvSpPr>
        <p:spPr>
          <a:xfrm>
            <a:off x="5881248" y="3741597"/>
            <a:ext cx="774104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93" b="1" dirty="0">
                <a:solidFill>
                  <a:schemeClr val="tx1"/>
                </a:solidFill>
              </a:rPr>
              <a:t>2 077 340</a:t>
            </a:r>
          </a:p>
        </p:txBody>
      </p:sp>
      <p:sp>
        <p:nvSpPr>
          <p:cNvPr id="19" name="14 Rectángulo"/>
          <p:cNvSpPr/>
          <p:nvPr/>
        </p:nvSpPr>
        <p:spPr>
          <a:xfrm>
            <a:off x="5870168" y="4349098"/>
            <a:ext cx="758842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63" b="1" dirty="0">
                <a:solidFill>
                  <a:schemeClr val="tx1"/>
                </a:solidFill>
              </a:rPr>
              <a:t>211 200</a:t>
            </a:r>
          </a:p>
        </p:txBody>
      </p:sp>
      <p:sp>
        <p:nvSpPr>
          <p:cNvPr id="20" name="15 Rectángulo"/>
          <p:cNvSpPr/>
          <p:nvPr/>
        </p:nvSpPr>
        <p:spPr>
          <a:xfrm>
            <a:off x="5879367" y="5453745"/>
            <a:ext cx="749643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63" b="1" dirty="0">
                <a:solidFill>
                  <a:schemeClr val="tx1"/>
                </a:solidFill>
              </a:rPr>
              <a:t>164 662 </a:t>
            </a:r>
            <a:r>
              <a:rPr lang="es-PE" sz="831" b="1" dirty="0">
                <a:solidFill>
                  <a:schemeClr val="tx1"/>
                </a:solidFill>
              </a:rPr>
              <a:t>(**)</a:t>
            </a:r>
          </a:p>
        </p:txBody>
      </p:sp>
      <p:sp>
        <p:nvSpPr>
          <p:cNvPr id="21" name="15 Rectángulo"/>
          <p:cNvSpPr/>
          <p:nvPr/>
        </p:nvSpPr>
        <p:spPr>
          <a:xfrm>
            <a:off x="5879367" y="4891203"/>
            <a:ext cx="749643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63" b="1" dirty="0">
                <a:solidFill>
                  <a:schemeClr val="tx1"/>
                </a:solidFill>
              </a:rPr>
              <a:t>0,34%</a:t>
            </a:r>
          </a:p>
        </p:txBody>
      </p:sp>
      <p:pic>
        <p:nvPicPr>
          <p:cNvPr id="22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3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3 CuadroTexto"/>
          <p:cNvSpPr txBox="1"/>
          <p:nvPr/>
        </p:nvSpPr>
        <p:spPr>
          <a:xfrm>
            <a:off x="3491880" y="116632"/>
            <a:ext cx="5539077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Indicadores ilustrativos de la propuesta de imagen de futuro al 2030</a:t>
            </a:r>
          </a:p>
        </p:txBody>
      </p:sp>
      <p:cxnSp>
        <p:nvCxnSpPr>
          <p:cNvPr id="28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00800" y="6131175"/>
            <a:ext cx="1969477" cy="337038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13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13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3" y="1174172"/>
            <a:ext cx="6319661" cy="4740220"/>
          </a:xfrm>
          <a:prstGeom prst="rect">
            <a:avLst/>
          </a:prstGeom>
        </p:spPr>
      </p:pic>
      <p:sp>
        <p:nvSpPr>
          <p:cNvPr id="10" name="7 Rectángulo"/>
          <p:cNvSpPr/>
          <p:nvPr/>
        </p:nvSpPr>
        <p:spPr>
          <a:xfrm>
            <a:off x="5860474" y="1204492"/>
            <a:ext cx="674915" cy="4908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65" b="1" dirty="0">
                <a:solidFill>
                  <a:schemeClr val="tx1"/>
                </a:solidFill>
              </a:rPr>
              <a:t>Línea 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de base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(2017)</a:t>
            </a:r>
          </a:p>
        </p:txBody>
      </p:sp>
      <p:sp>
        <p:nvSpPr>
          <p:cNvPr id="12" name="8 Rectángulo"/>
          <p:cNvSpPr/>
          <p:nvPr/>
        </p:nvSpPr>
        <p:spPr>
          <a:xfrm>
            <a:off x="5860474" y="1895102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79,1%</a:t>
            </a:r>
          </a:p>
        </p:txBody>
      </p:sp>
      <p:sp>
        <p:nvSpPr>
          <p:cNvPr id="13" name="9 Rectángulo"/>
          <p:cNvSpPr/>
          <p:nvPr/>
        </p:nvSpPr>
        <p:spPr>
          <a:xfrm>
            <a:off x="5865103" y="2631373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1,4%</a:t>
            </a:r>
          </a:p>
          <a:p>
            <a:pPr algn="ctr"/>
            <a:r>
              <a:rPr lang="es-PE" sz="831" b="1" dirty="0">
                <a:solidFill>
                  <a:schemeClr val="tx1"/>
                </a:solidFill>
              </a:rPr>
              <a:t>(**)</a:t>
            </a:r>
          </a:p>
        </p:txBody>
      </p:sp>
      <p:sp>
        <p:nvSpPr>
          <p:cNvPr id="15" name="11 Rectángulo"/>
          <p:cNvSpPr/>
          <p:nvPr/>
        </p:nvSpPr>
        <p:spPr>
          <a:xfrm>
            <a:off x="5865103" y="3244932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34" b="1" dirty="0">
              <a:solidFill>
                <a:schemeClr val="tx1"/>
              </a:solidFill>
            </a:endParaRPr>
          </a:p>
          <a:p>
            <a:pPr algn="ctr"/>
            <a:r>
              <a:rPr lang="es-PE" sz="1534" b="1" dirty="0">
                <a:solidFill>
                  <a:schemeClr val="tx1"/>
                </a:solidFill>
              </a:rPr>
              <a:t>28%</a:t>
            </a:r>
          </a:p>
          <a:p>
            <a:pPr algn="ctr"/>
            <a:r>
              <a:rPr lang="es-PE" sz="831" b="1" dirty="0">
                <a:solidFill>
                  <a:schemeClr val="tx1"/>
                </a:solidFill>
              </a:rPr>
              <a:t>(**)</a:t>
            </a:r>
          </a:p>
          <a:p>
            <a:pPr algn="ctr"/>
            <a:endParaRPr lang="es-PE" sz="1534" b="1" dirty="0">
              <a:solidFill>
                <a:schemeClr val="tx1"/>
              </a:solidFill>
            </a:endParaRPr>
          </a:p>
        </p:txBody>
      </p:sp>
      <p:sp>
        <p:nvSpPr>
          <p:cNvPr id="16" name="12 Rectángulo"/>
          <p:cNvSpPr/>
          <p:nvPr/>
        </p:nvSpPr>
        <p:spPr>
          <a:xfrm>
            <a:off x="5860474" y="3797135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28,2%</a:t>
            </a:r>
          </a:p>
        </p:txBody>
      </p:sp>
      <p:sp>
        <p:nvSpPr>
          <p:cNvPr id="17" name="13 Rectángulo"/>
          <p:cNvSpPr/>
          <p:nvPr/>
        </p:nvSpPr>
        <p:spPr>
          <a:xfrm>
            <a:off x="5822290" y="4456710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34" b="1" dirty="0">
              <a:solidFill>
                <a:schemeClr val="tx1"/>
              </a:solidFill>
            </a:endParaRPr>
          </a:p>
          <a:p>
            <a:pPr algn="ctr"/>
            <a:r>
              <a:rPr lang="es-PE" sz="1534" b="1" dirty="0">
                <a:solidFill>
                  <a:schemeClr val="tx1"/>
                </a:solidFill>
              </a:rPr>
              <a:t>0,44</a:t>
            </a:r>
          </a:p>
          <a:p>
            <a:pPr algn="ctr"/>
            <a:r>
              <a:rPr lang="es-PE" sz="831" b="1" dirty="0">
                <a:solidFill>
                  <a:schemeClr val="tx1"/>
                </a:solidFill>
              </a:rPr>
              <a:t>(**)</a:t>
            </a:r>
          </a:p>
          <a:p>
            <a:pPr algn="ctr"/>
            <a:endParaRPr lang="es-PE" sz="1534" b="1" dirty="0">
              <a:solidFill>
                <a:schemeClr val="tx1"/>
              </a:solidFill>
            </a:endParaRPr>
          </a:p>
        </p:txBody>
      </p:sp>
      <p:sp>
        <p:nvSpPr>
          <p:cNvPr id="18" name="14 Rectángulo"/>
          <p:cNvSpPr/>
          <p:nvPr/>
        </p:nvSpPr>
        <p:spPr>
          <a:xfrm>
            <a:off x="5865103" y="5208322"/>
            <a:ext cx="674915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34" b="1" dirty="0">
              <a:solidFill>
                <a:schemeClr val="tx1"/>
              </a:solidFill>
            </a:endParaRPr>
          </a:p>
          <a:p>
            <a:pPr algn="ctr"/>
            <a:r>
              <a:rPr lang="es-PE" sz="1534" b="1" dirty="0">
                <a:solidFill>
                  <a:schemeClr val="tx1"/>
                </a:solidFill>
              </a:rPr>
              <a:t>45,9%</a:t>
            </a:r>
          </a:p>
          <a:p>
            <a:pPr algn="ctr"/>
            <a:r>
              <a:rPr lang="es-PE" sz="831" b="1" dirty="0">
                <a:solidFill>
                  <a:schemeClr val="tx1"/>
                </a:solidFill>
              </a:rPr>
              <a:t>(**)</a:t>
            </a:r>
          </a:p>
          <a:p>
            <a:pPr algn="ctr"/>
            <a:endParaRPr lang="es-PE" sz="1534" b="1" dirty="0">
              <a:solidFill>
                <a:schemeClr val="tx1"/>
              </a:solidFill>
            </a:endParaRPr>
          </a:p>
        </p:txBody>
      </p:sp>
      <p:sp>
        <p:nvSpPr>
          <p:cNvPr id="35" name="1 Marcador de número de diapositiva"/>
          <p:cNvSpPr txBox="1">
            <a:spLocks/>
          </p:cNvSpPr>
          <p:nvPr/>
        </p:nvSpPr>
        <p:spPr>
          <a:xfrm>
            <a:off x="1514430" y="5982382"/>
            <a:ext cx="890684" cy="229989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831" dirty="0">
                <a:solidFill>
                  <a:schemeClr val="tx1"/>
                </a:solidFill>
                <a:latin typeface="Helvetica" panose="020B0604020202030204" pitchFamily="34" charset="0"/>
              </a:rPr>
              <a:t>(**) Data 2016</a:t>
            </a:r>
          </a:p>
        </p:txBody>
      </p:sp>
      <p:pic>
        <p:nvPicPr>
          <p:cNvPr id="1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0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 CuadroTexto"/>
          <p:cNvSpPr txBox="1"/>
          <p:nvPr/>
        </p:nvSpPr>
        <p:spPr>
          <a:xfrm>
            <a:off x="3491880" y="116632"/>
            <a:ext cx="5539077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Indicadores ilustrativos de la propuesta de imagen de futuro al 2030</a:t>
            </a:r>
          </a:p>
        </p:txBody>
      </p:sp>
      <p:cxnSp>
        <p:nvCxnSpPr>
          <p:cNvPr id="23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14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sp>
        <p:nvSpPr>
          <p:cNvPr id="18" name="1 Marcador de número de diapositiva"/>
          <p:cNvSpPr txBox="1">
            <a:spLocks/>
          </p:cNvSpPr>
          <p:nvPr/>
        </p:nvSpPr>
        <p:spPr>
          <a:xfrm>
            <a:off x="1403648" y="6100174"/>
            <a:ext cx="890684" cy="229989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831" dirty="0">
                <a:solidFill>
                  <a:schemeClr val="tx1"/>
                </a:solidFill>
                <a:latin typeface="Helvetica" panose="020B0604020202030204" pitchFamily="34" charset="0"/>
              </a:rPr>
              <a:t>(**) Data 2016</a:t>
            </a:r>
          </a:p>
        </p:txBody>
      </p:sp>
      <p:pic>
        <p:nvPicPr>
          <p:cNvPr id="1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27" y="1141581"/>
            <a:ext cx="6455317" cy="49060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 CuadroTexto"/>
          <p:cNvSpPr txBox="1"/>
          <p:nvPr/>
        </p:nvSpPr>
        <p:spPr>
          <a:xfrm>
            <a:off x="3491880" y="116632"/>
            <a:ext cx="5539077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Indicadores ilustrativos de la propuesta de imagen de futuro al 2030</a:t>
            </a:r>
          </a:p>
        </p:txBody>
      </p:sp>
      <p:cxnSp>
        <p:nvCxnSpPr>
          <p:cNvPr id="13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15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3" y="1174463"/>
            <a:ext cx="6319661" cy="4740220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5860474" y="1174172"/>
            <a:ext cx="674915" cy="4908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65" b="1" dirty="0">
                <a:solidFill>
                  <a:schemeClr val="tx1"/>
                </a:solidFill>
              </a:rPr>
              <a:t>Línea 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de base</a:t>
            </a:r>
          </a:p>
          <a:p>
            <a:pPr algn="ctr"/>
            <a:r>
              <a:rPr lang="es-PE" sz="1065" b="1" dirty="0">
                <a:solidFill>
                  <a:schemeClr val="tx1"/>
                </a:solidFill>
              </a:rPr>
              <a:t>(2017)</a:t>
            </a:r>
          </a:p>
        </p:txBody>
      </p:sp>
      <p:sp>
        <p:nvSpPr>
          <p:cNvPr id="12" name="9 Rectángulo"/>
          <p:cNvSpPr/>
          <p:nvPr/>
        </p:nvSpPr>
        <p:spPr>
          <a:xfrm>
            <a:off x="5860474" y="2097065"/>
            <a:ext cx="736273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69" b="1" dirty="0">
                <a:solidFill>
                  <a:schemeClr val="tx1"/>
                </a:solidFill>
              </a:rPr>
              <a:t>44 024 926</a:t>
            </a:r>
          </a:p>
        </p:txBody>
      </p:sp>
      <p:sp>
        <p:nvSpPr>
          <p:cNvPr id="13" name="10 Rectángulo"/>
          <p:cNvSpPr/>
          <p:nvPr/>
        </p:nvSpPr>
        <p:spPr>
          <a:xfrm>
            <a:off x="5854445" y="3544573"/>
            <a:ext cx="736271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18,0%</a:t>
            </a:r>
          </a:p>
        </p:txBody>
      </p:sp>
      <p:sp>
        <p:nvSpPr>
          <p:cNvPr id="15" name="11 Rectángulo"/>
          <p:cNvSpPr/>
          <p:nvPr/>
        </p:nvSpPr>
        <p:spPr>
          <a:xfrm>
            <a:off x="5860476" y="5024254"/>
            <a:ext cx="736271" cy="36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34" b="1" dirty="0">
                <a:solidFill>
                  <a:schemeClr val="tx1"/>
                </a:solidFill>
              </a:rPr>
              <a:t>14,7%</a:t>
            </a:r>
          </a:p>
        </p:txBody>
      </p:sp>
      <p:pic>
        <p:nvPicPr>
          <p:cNvPr id="16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7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 CuadroTexto"/>
          <p:cNvSpPr txBox="1"/>
          <p:nvPr/>
        </p:nvSpPr>
        <p:spPr>
          <a:xfrm>
            <a:off x="3491880" y="116632"/>
            <a:ext cx="5539077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Indicadores ilustrativos de la propuesta de imagen de futuro al 2030</a:t>
            </a:r>
          </a:p>
        </p:txBody>
      </p:sp>
      <p:cxnSp>
        <p:nvCxnSpPr>
          <p:cNvPr id="20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16</a:t>
            </a:fld>
            <a:endParaRPr lang="es-PE" dirty="0"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5"/>
          <p:cNvSpPr txBox="1">
            <a:spLocks/>
          </p:cNvSpPr>
          <p:nvPr/>
        </p:nvSpPr>
        <p:spPr>
          <a:xfrm>
            <a:off x="3410717" y="-57510"/>
            <a:ext cx="5276083" cy="673046"/>
          </a:xfrm>
          <a:prstGeom prst="rect">
            <a:avLst/>
          </a:prstGeom>
        </p:spPr>
        <p:txBody>
          <a:bodyPr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sz="2000" b="1" dirty="0">
                <a:solidFill>
                  <a:schemeClr val="tx2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Organización para el seguimiento de avances</a:t>
            </a: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16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887" y="4197701"/>
            <a:ext cx="1952881" cy="19313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848" y="4197701"/>
            <a:ext cx="1840194" cy="23251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t="8001" r="1176" b="10801"/>
          <a:stretch/>
        </p:blipFill>
        <p:spPr>
          <a:xfrm>
            <a:off x="1259632" y="724937"/>
            <a:ext cx="6851793" cy="3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17</a:t>
            </a:fld>
            <a:endParaRPr lang="es-PE"/>
          </a:p>
        </p:txBody>
      </p:sp>
      <p:sp>
        <p:nvSpPr>
          <p:cNvPr id="3" name="11 CuadroTexto"/>
          <p:cNvSpPr txBox="1"/>
          <p:nvPr/>
        </p:nvSpPr>
        <p:spPr>
          <a:xfrm>
            <a:off x="982678" y="2431967"/>
            <a:ext cx="7378050" cy="1193344"/>
          </a:xfrm>
          <a:prstGeom prst="rect">
            <a:avLst/>
          </a:prstGeom>
          <a:noFill/>
        </p:spPr>
        <p:txBody>
          <a:bodyPr wrap="square" lIns="84396" tIns="42198" rIns="84396" bIns="42198" rtlCol="0">
            <a:spAutoFit/>
          </a:bodyPr>
          <a:lstStyle>
            <a:defPPr>
              <a:defRPr lang="es-PE"/>
            </a:defPPr>
            <a:lvl1pPr>
              <a:lnSpc>
                <a:spcPts val="3500"/>
              </a:lnSpc>
              <a:defRPr sz="23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marL="164127" indent="-164127" algn="ctr">
              <a:lnSpc>
                <a:spcPct val="100000"/>
              </a:lnSpc>
            </a:pPr>
            <a:r>
              <a:rPr lang="es-PE" sz="3139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s-PE" sz="3139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Actualización de políticas y planes</a:t>
            </a:r>
          </a:p>
          <a:p>
            <a:pPr marL="164127" indent="-164127" algn="ctr">
              <a:lnSpc>
                <a:spcPct val="100000"/>
              </a:lnSpc>
            </a:pPr>
            <a:r>
              <a:rPr lang="es-PE" sz="203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Reglamento que regula Políticas Nacionales y la Política General de Gobierno</a:t>
            </a:r>
            <a:endParaRPr lang="es-PE" sz="203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9310" r="19045" b="16538"/>
          <a:stretch/>
        </p:blipFill>
        <p:spPr bwMode="auto">
          <a:xfrm>
            <a:off x="221935" y="6165304"/>
            <a:ext cx="94596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280094"/>
            <a:ext cx="1620000" cy="4225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1999" y="6356355"/>
            <a:ext cx="267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8</a:t>
            </a:r>
            <a:endParaRPr lang="es-PE" sz="900" dirty="0"/>
          </a:p>
        </p:txBody>
      </p:sp>
    </p:spTree>
    <p:extLst>
      <p:ext uri="{BB962C8B-B14F-4D97-AF65-F5344CB8AC3E}">
        <p14:creationId xmlns:p14="http://schemas.microsoft.com/office/powerpoint/2010/main" val="8844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lecha derecha 90"/>
          <p:cNvSpPr/>
          <p:nvPr/>
        </p:nvSpPr>
        <p:spPr>
          <a:xfrm rot="1177773">
            <a:off x="1974137" y="2884671"/>
            <a:ext cx="2216016" cy="380590"/>
          </a:xfrm>
          <a:prstGeom prst="rightArrow">
            <a:avLst>
              <a:gd name="adj1" fmla="val 50000"/>
              <a:gd name="adj2" fmla="val 7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18</a:t>
            </a:fld>
            <a:endParaRPr lang="es-PE" dirty="0"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contenido 5"/>
          <p:cNvSpPr txBox="1">
            <a:spLocks/>
          </p:cNvSpPr>
          <p:nvPr/>
        </p:nvSpPr>
        <p:spPr>
          <a:xfrm>
            <a:off x="3410717" y="-57510"/>
            <a:ext cx="5409755" cy="673046"/>
          </a:xfrm>
          <a:prstGeom prst="rect">
            <a:avLst/>
          </a:prstGeom>
        </p:spPr>
        <p:txBody>
          <a:bodyPr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PE" sz="2000" b="1" dirty="0" smtClean="0">
                <a:solidFill>
                  <a:schemeClr val="tx2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Reglamento </a:t>
            </a:r>
            <a:r>
              <a:rPr lang="es-PE" sz="2000" b="1" dirty="0">
                <a:solidFill>
                  <a:schemeClr val="tx2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que Regula las Políticas </a:t>
            </a:r>
            <a:r>
              <a:rPr lang="es-PE" sz="2000" b="1" dirty="0" smtClean="0">
                <a:solidFill>
                  <a:schemeClr val="tx2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Nacionales (D.S</a:t>
            </a:r>
            <a:r>
              <a:rPr lang="es-PE" sz="2000" b="1" dirty="0">
                <a:solidFill>
                  <a:schemeClr val="tx2"/>
                </a:solidFill>
                <a:latin typeface="Helvetica" panose="020B0604020202030204" pitchFamily="34" charset="0"/>
                <a:cs typeface="Arial" panose="020B0604020202020204" pitchFamily="34" charset="0"/>
              </a:rPr>
              <a:t>. N°029-2018-PCM)</a:t>
            </a:r>
          </a:p>
          <a:p>
            <a:pPr marL="0" indent="0" algn="r">
              <a:buNone/>
            </a:pPr>
            <a:endParaRPr lang="es-PE" sz="2000" b="1" dirty="0">
              <a:solidFill>
                <a:schemeClr val="tx2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18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1 Título"/>
          <p:cNvSpPr txBox="1">
            <a:spLocks/>
          </p:cNvSpPr>
          <p:nvPr/>
        </p:nvSpPr>
        <p:spPr>
          <a:xfrm>
            <a:off x="330324" y="840612"/>
            <a:ext cx="8490148" cy="1004212"/>
          </a:xfrm>
          <a:prstGeom prst="rect">
            <a:avLst/>
          </a:prstGeom>
          <a:ln>
            <a:solidFill>
              <a:schemeClr val="accent5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Desarrolla </a:t>
            </a:r>
            <a:r>
              <a:rPr lang="es-PE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PE" sz="2000" b="1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rectoría</a:t>
            </a:r>
            <a:r>
              <a:rPr lang="es-P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PE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las </a:t>
            </a:r>
            <a:r>
              <a:rPr lang="es-PE" sz="2000" b="1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políticas nacionales</a:t>
            </a:r>
            <a:r>
              <a:rPr lang="es-PE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PE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todo el territorio a fin de que sean </a:t>
            </a:r>
            <a:r>
              <a:rPr lang="es-PE" sz="2000" b="1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implementadas</a:t>
            </a:r>
            <a:r>
              <a:rPr lang="es-PE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PE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 las entidades públicas en </a:t>
            </a:r>
            <a:r>
              <a:rPr lang="es-PE" sz="2000" b="1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tres niveles de gobierno</a:t>
            </a:r>
            <a:r>
              <a:rPr lang="es-PE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en beneficio del </a:t>
            </a:r>
            <a:r>
              <a:rPr lang="es-PE" sz="2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ciudadano</a:t>
            </a:r>
            <a:endParaRPr lang="es-PE" sz="20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Lágrima 77"/>
          <p:cNvSpPr/>
          <p:nvPr/>
        </p:nvSpPr>
        <p:spPr>
          <a:xfrm>
            <a:off x="4228788" y="3341907"/>
            <a:ext cx="665945" cy="604712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46"/>
          </a:p>
        </p:txBody>
      </p:sp>
      <p:pic>
        <p:nvPicPr>
          <p:cNvPr id="79" name="Picture 6" descr="Resultado de imagen para iconos documento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70" y="3405788"/>
            <a:ext cx="405883" cy="4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ángulo redondeado 79"/>
          <p:cNvSpPr/>
          <p:nvPr/>
        </p:nvSpPr>
        <p:spPr>
          <a:xfrm>
            <a:off x="3513066" y="4138681"/>
            <a:ext cx="2097387" cy="745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62" dirty="0">
                <a:solidFill>
                  <a:schemeClr val="tx2"/>
                </a:solidFill>
                <a:latin typeface="Sylfaen" panose="010A0502050306030303" pitchFamily="18" charset="0"/>
              </a:rPr>
              <a:t>Reglamento que regula las Políticas Nacionales </a:t>
            </a:r>
          </a:p>
          <a:p>
            <a:pPr algn="ctr"/>
            <a:r>
              <a:rPr lang="es-PE" sz="1662" dirty="0">
                <a:solidFill>
                  <a:schemeClr val="tx2"/>
                </a:solidFill>
                <a:latin typeface="Sylfaen" panose="010A0502050306030303" pitchFamily="18" charset="0"/>
              </a:rPr>
              <a:t>DS 029-2018/PCM</a:t>
            </a:r>
          </a:p>
        </p:txBody>
      </p:sp>
      <p:sp>
        <p:nvSpPr>
          <p:cNvPr id="81" name="Lágrima 80"/>
          <p:cNvSpPr/>
          <p:nvPr/>
        </p:nvSpPr>
        <p:spPr>
          <a:xfrm>
            <a:off x="1115346" y="2360127"/>
            <a:ext cx="721440" cy="655105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/>
          </a:p>
        </p:txBody>
      </p:sp>
      <p:sp>
        <p:nvSpPr>
          <p:cNvPr id="82" name="Rectángulo redondeado 81"/>
          <p:cNvSpPr/>
          <p:nvPr/>
        </p:nvSpPr>
        <p:spPr>
          <a:xfrm>
            <a:off x="677213" y="3053523"/>
            <a:ext cx="1615418" cy="807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2"/>
                </a:solidFill>
                <a:latin typeface="Sylfaen" panose="010A0502050306030303" pitchFamily="18" charset="0"/>
              </a:rPr>
              <a:t>Ley Orgánica del Poder Ejecutivo</a:t>
            </a:r>
            <a:endParaRPr lang="es-PE" dirty="0">
              <a:solidFill>
                <a:schemeClr val="tx2"/>
              </a:solidFill>
              <a:latin typeface="Sylfaen" panose="010A0502050306030303" pitchFamily="18" charset="0"/>
            </a:endParaRPr>
          </a:p>
        </p:txBody>
      </p:sp>
      <p:pic>
        <p:nvPicPr>
          <p:cNvPr id="83" name="Picture 6" descr="Resultado de imagen para iconos documento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34" y="2445634"/>
            <a:ext cx="439707" cy="4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Lágrima 83"/>
          <p:cNvSpPr/>
          <p:nvPr/>
        </p:nvSpPr>
        <p:spPr>
          <a:xfrm>
            <a:off x="7305373" y="4414504"/>
            <a:ext cx="665945" cy="604712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46"/>
          </a:p>
        </p:txBody>
      </p:sp>
      <p:pic>
        <p:nvPicPr>
          <p:cNvPr id="85" name="Picture 6" descr="Resultado de imagen para iconos documento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55" y="4478386"/>
            <a:ext cx="405883" cy="4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ángulo redondeado 85"/>
          <p:cNvSpPr/>
          <p:nvPr/>
        </p:nvSpPr>
        <p:spPr>
          <a:xfrm>
            <a:off x="7020272" y="5104668"/>
            <a:ext cx="1327597" cy="7455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62" dirty="0" smtClean="0">
                <a:solidFill>
                  <a:schemeClr val="tx2"/>
                </a:solidFill>
                <a:latin typeface="Sylfaen" panose="010A0502050306030303" pitchFamily="18" charset="0"/>
              </a:rPr>
              <a:t>Guía </a:t>
            </a:r>
            <a:r>
              <a:rPr lang="es-PE" sz="1662" dirty="0">
                <a:solidFill>
                  <a:schemeClr val="tx2"/>
                </a:solidFill>
                <a:latin typeface="Sylfaen" panose="010A0502050306030303" pitchFamily="18" charset="0"/>
              </a:rPr>
              <a:t>de Políticas Nacionales</a:t>
            </a:r>
          </a:p>
        </p:txBody>
      </p:sp>
      <p:sp>
        <p:nvSpPr>
          <p:cNvPr id="93" name="Flecha derecha 92"/>
          <p:cNvSpPr/>
          <p:nvPr/>
        </p:nvSpPr>
        <p:spPr>
          <a:xfrm rot="1177773">
            <a:off x="5007586" y="3975484"/>
            <a:ext cx="2216016" cy="380590"/>
          </a:xfrm>
          <a:prstGeom prst="rightArrow">
            <a:avLst>
              <a:gd name="adj1" fmla="val 50000"/>
              <a:gd name="adj2" fmla="val 7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2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19</a:t>
            </a:fld>
            <a:endParaRPr lang="es-PE" dirty="0"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CuadroTexto"/>
          <p:cNvSpPr txBox="1"/>
          <p:nvPr/>
        </p:nvSpPr>
        <p:spPr>
          <a:xfrm>
            <a:off x="3347862" y="116632"/>
            <a:ext cx="5652450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Documentos de política</a:t>
            </a:r>
            <a:endParaRPr lang="es-PE" sz="22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4941168"/>
            <a:ext cx="2759966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CEPLAN ha recibido </a:t>
            </a:r>
            <a:r>
              <a:rPr lang="es-PE" sz="14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 documentos de políticas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(122 multisectoriales y 80 sectoriales)</a:t>
            </a:r>
            <a:endParaRPr lang="es-PE" sz="1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107 Rectángulo redondeado"/>
          <p:cNvSpPr/>
          <p:nvPr/>
        </p:nvSpPr>
        <p:spPr>
          <a:xfrm>
            <a:off x="-51523" y="6685761"/>
            <a:ext cx="4551515" cy="199623"/>
          </a:xfrm>
          <a:prstGeom prst="roundRect">
            <a:avLst>
              <a:gd name="adj" fmla="val 5684"/>
            </a:avLst>
          </a:prstGeom>
          <a:noFill/>
          <a:ln w="9525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defTabSz="91429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9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(*</a:t>
            </a:r>
            <a:r>
              <a:rPr lang="es-PE" sz="9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s-PE" sz="9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Resultados al 20 de julio del 2018</a:t>
            </a:r>
            <a:endParaRPr kumimoji="0" lang="es-PE" sz="900" b="0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691680" y="692696"/>
            <a:ext cx="590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Documentos de política de los 19 ministerios</a:t>
            </a:r>
            <a:endParaRPr lang="es-PE" sz="16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7" name="4 Gráfico"/>
          <p:cNvGraphicFramePr>
            <a:graphicFrameLocks/>
          </p:cNvGraphicFramePr>
          <p:nvPr>
            <p:extLst/>
          </p:nvPr>
        </p:nvGraphicFramePr>
        <p:xfrm>
          <a:off x="291693" y="1124744"/>
          <a:ext cx="8682383" cy="367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11560" y="124901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40</a:t>
            </a:r>
            <a:endParaRPr lang="es-PE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90921" y="240114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22</a:t>
            </a:r>
            <a:endParaRPr lang="es-PE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505362" y="255354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20</a:t>
            </a:r>
            <a:endParaRPr lang="es-PE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909790" y="26171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19</a:t>
            </a:r>
            <a:endParaRPr lang="es-PE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39752" y="285121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15</a:t>
            </a:r>
            <a:endParaRPr lang="es-PE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759458" y="29249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14</a:t>
            </a:r>
            <a:endParaRPr lang="es-PE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203848" y="315545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11</a:t>
            </a:r>
            <a:endParaRPr lang="es-PE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608276" y="323272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10</a:t>
            </a:r>
            <a:endParaRPr lang="es-PE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932040" y="33569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7</a:t>
            </a:r>
            <a:endParaRPr lang="es-PE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329195" y="346323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6</a:t>
            </a:r>
            <a:endParaRPr lang="es-PE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760132" y="351850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5</a:t>
            </a:r>
            <a:endParaRPr lang="es-PE" sz="14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588224" y="361712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3</a:t>
            </a:r>
            <a:endParaRPr lang="es-PE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092280" y="365416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3</a:t>
            </a:r>
            <a:endParaRPr lang="es-PE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7496708" y="370958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2</a:t>
            </a:r>
            <a:endParaRPr lang="es-PE" sz="1400" dirty="0"/>
          </a:p>
        </p:txBody>
      </p:sp>
      <p:pic>
        <p:nvPicPr>
          <p:cNvPr id="30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6411137"/>
            <a:ext cx="1620000" cy="422564"/>
          </a:xfrm>
          <a:prstGeom prst="rect">
            <a:avLst/>
          </a:prstGeom>
        </p:spPr>
      </p:pic>
      <p:sp>
        <p:nvSpPr>
          <p:cNvPr id="32" name="2 CuadroTexto"/>
          <p:cNvSpPr txBox="1"/>
          <p:nvPr/>
        </p:nvSpPr>
        <p:spPr>
          <a:xfrm>
            <a:off x="3191519" y="4939108"/>
            <a:ext cx="2892650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Los ministerios declararon </a:t>
            </a:r>
            <a:r>
              <a:rPr lang="es-PE" sz="14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172 documentos aprobados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por norma, </a:t>
            </a:r>
            <a:r>
              <a:rPr lang="es-PE" sz="14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 en proceso de formulación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r>
              <a:rPr lang="es-PE" sz="14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01 documento derogado.</a:t>
            </a:r>
            <a:endParaRPr lang="es-PE" sz="14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20 CuadroTexto"/>
          <p:cNvSpPr txBox="1"/>
          <p:nvPr/>
        </p:nvSpPr>
        <p:spPr>
          <a:xfrm>
            <a:off x="6264189" y="4933809"/>
            <a:ext cx="2700300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los 172 documentos aprobados, </a:t>
            </a:r>
            <a:r>
              <a:rPr lang="es-PE" sz="14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59 </a:t>
            </a:r>
            <a:r>
              <a:rPr lang="es-PE" sz="1400" dirty="0">
                <a:latin typeface="Helvetica" panose="020B0604020202020204" pitchFamily="34" charset="0"/>
                <a:cs typeface="Helvetica" panose="020B0604020202020204" pitchFamily="34" charset="0"/>
              </a:rPr>
              <a:t>documentos son </a:t>
            </a:r>
            <a:r>
              <a:rPr lang="es-PE" sz="1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planes </a:t>
            </a:r>
            <a:r>
              <a:rPr lang="es-PE" sz="1400" dirty="0">
                <a:latin typeface="Helvetica" panose="020B0604020202020204" pitchFamily="34" charset="0"/>
                <a:cs typeface="Helvetica" panose="020B0604020202020204" pitchFamily="34" charset="0"/>
              </a:rPr>
              <a:t>que hacen las veces de política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 </a:t>
            </a:r>
            <a:r>
              <a:rPr lang="es-PE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solo </a:t>
            </a:r>
            <a:r>
              <a:rPr lang="es-PE" sz="1600" b="1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 </a:t>
            </a:r>
            <a:r>
              <a:rPr lang="es-PE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son propiamente </a:t>
            </a:r>
            <a:r>
              <a:rPr lang="es-PE" sz="16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políticas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748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4149005" y="116632"/>
            <a:ext cx="4881951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Sistema Nacional de Planeamiento Estratégico </a:t>
            </a:r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(</a:t>
            </a:r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SINAPLAN)</a:t>
            </a:r>
            <a:endParaRPr lang="es-PE" sz="22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96694" y="1118702"/>
            <a:ext cx="89385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kern="0" dirty="0" smtClean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Es el </a:t>
            </a:r>
            <a:r>
              <a:rPr lang="es-ES" sz="1400" b="1" kern="0" dirty="0" smtClean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conjunto </a:t>
            </a:r>
            <a:r>
              <a:rPr lang="es-ES" sz="1400" b="1" kern="0" dirty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articulado e integrado de órganos, subsistemas y relaciones funcionales</a:t>
            </a:r>
            <a:r>
              <a:rPr lang="es-ES" sz="1400" kern="0" dirty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, que coordina y viabiliza el </a:t>
            </a:r>
            <a:r>
              <a:rPr lang="es-ES" sz="1400" b="1" kern="0" dirty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planeamiento </a:t>
            </a:r>
            <a:r>
              <a:rPr lang="es-ES" sz="1400" b="1" kern="0" dirty="0" smtClean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nacional.</a:t>
            </a:r>
            <a:endParaRPr lang="es-ES" sz="1400" kern="0" dirty="0" smtClean="0"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endParaRPr lang="es-ES" sz="1400" kern="0" dirty="0">
              <a:latin typeface="Helvetica" panose="020B0604020202020204" pitchFamily="34" charset="0"/>
              <a:ea typeface="ヒラギノ角ゴ Pro W3"/>
              <a:cs typeface="Helvetica" panose="020B0604020202020204" pitchFamily="34" charset="0"/>
            </a:endParaRPr>
          </a:p>
          <a:p>
            <a:r>
              <a:rPr lang="es-ES" sz="1400" kern="0" dirty="0" smtClean="0">
                <a:latin typeface="Helvetica" panose="020B0604020202020204" pitchFamily="34" charset="0"/>
                <a:ea typeface="ヒラギノ角ゴ Pro W3"/>
                <a:cs typeface="Helvetica" panose="020B0604020202020204" pitchFamily="34" charset="0"/>
              </a:rPr>
              <a:t>Está integrado por: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2 CuadroTexto"/>
          <p:cNvSpPr txBox="1"/>
          <p:nvPr/>
        </p:nvSpPr>
        <p:spPr>
          <a:xfrm>
            <a:off x="341450" y="2283469"/>
            <a:ext cx="44283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Centro Nacional de Planeamiento Estratégico</a:t>
            </a:r>
          </a:p>
          <a:p>
            <a:pPr marL="357188"/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Órgano rector</a:t>
            </a:r>
          </a:p>
          <a:p>
            <a:pPr marL="357188"/>
            <a:endParaRPr lang="es-PE" sz="1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PE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Órganos </a:t>
            </a:r>
            <a:r>
              <a:rPr lang="es-P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del gobierno nacional </a:t>
            </a:r>
            <a:r>
              <a:rPr lang="es-PE" sz="1400" dirty="0">
                <a:latin typeface="Helvetica" panose="020B0604020202020204" pitchFamily="34" charset="0"/>
                <a:cs typeface="Helvetica" panose="020B0604020202020204" pitchFamily="34" charset="0"/>
              </a:rPr>
              <a:t>y, con salvaguarda de su autonomía, de los demás poderes del Estado, de los organismos constitucionales autónomos y de los gobiernos regionales y locales con responsabilidades y competencias en el planeamiento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estratégico</a:t>
            </a:r>
          </a:p>
          <a:p>
            <a:endParaRPr lang="es-PE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PE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Foro </a:t>
            </a:r>
            <a:r>
              <a:rPr lang="es-P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del Acuerdo Nacional</a:t>
            </a:r>
          </a:p>
          <a:p>
            <a:pPr marL="357188"/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Instancia </a:t>
            </a:r>
            <a:r>
              <a:rPr lang="es-PE" sz="1400" dirty="0">
                <a:latin typeface="Helvetica" panose="020B0604020202020204" pitchFamily="34" charset="0"/>
                <a:cs typeface="Helvetica" panose="020B0604020202020204" pitchFamily="34" charset="0"/>
              </a:rPr>
              <a:t>de concertación de la planificación estratégica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nacional cuando </a:t>
            </a:r>
            <a:r>
              <a:rPr lang="es-PE" sz="1400" dirty="0">
                <a:latin typeface="Helvetica" panose="020B0604020202020204" pitchFamily="34" charset="0"/>
                <a:cs typeface="Helvetica" panose="020B0604020202020204" pitchFamily="34" charset="0"/>
              </a:rPr>
              <a:t>su intervención es </a:t>
            </a:r>
            <a:r>
              <a:rPr lang="es-P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solicitada por el Presidente del Consejo de Ministros o el PCD del CEPLAN</a:t>
            </a:r>
            <a:endParaRPr lang="es-PE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/>
          <a:stretch/>
        </p:blipFill>
        <p:spPr>
          <a:xfrm>
            <a:off x="4644007" y="1655494"/>
            <a:ext cx="4359753" cy="44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20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4149005" y="116632"/>
            <a:ext cx="4881951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Política General de Gobierno</a:t>
            </a: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20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10539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5" name="34 Rectángulo"/>
          <p:cNvSpPr/>
          <p:nvPr/>
        </p:nvSpPr>
        <p:spPr>
          <a:xfrm>
            <a:off x="7340735" y="597384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dirty="0"/>
              <a:t>Fuente: PCM (2018)</a:t>
            </a:r>
          </a:p>
          <a:p>
            <a:r>
              <a:rPr lang="es-PE" sz="1000" dirty="0"/>
              <a:t>Elaborado: El Peruano (2018)</a:t>
            </a:r>
          </a:p>
        </p:txBody>
      </p:sp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="" xmlns:a16="http://schemas.microsoft.com/office/drawing/2014/main" id="{F8E77E45-B4B9-4A52-84C3-67D7DEBFC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184"/>
            <a:ext cx="9144000" cy="49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627273" y="6222507"/>
            <a:ext cx="930565" cy="49923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6370249"/>
            <a:ext cx="1495385" cy="390059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21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3292845" y="-47659"/>
            <a:ext cx="4839675" cy="710263"/>
          </a:xfrm>
          <a:prstGeom prst="rect">
            <a:avLst/>
          </a:prstGeom>
          <a:noFill/>
        </p:spPr>
        <p:txBody>
          <a:bodyPr wrap="square" lIns="84396" tIns="42198" rIns="84396" bIns="42198" rtlCol="0">
            <a:spAutoFit/>
          </a:bodyPr>
          <a:lstStyle/>
          <a:p>
            <a:pPr algn="r"/>
            <a:r>
              <a:rPr lang="es-PE" sz="2031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Orientación de la priorización de recursos de la PGG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9390" t="21584" r="17544" b="8698"/>
          <a:stretch/>
        </p:blipFill>
        <p:spPr>
          <a:xfrm>
            <a:off x="539552" y="636456"/>
            <a:ext cx="8064896" cy="5600952"/>
          </a:xfrm>
          <a:prstGeom prst="rect">
            <a:avLst/>
          </a:prstGeom>
        </p:spPr>
      </p:pic>
      <p:cxnSp>
        <p:nvCxnSpPr>
          <p:cNvPr id="10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10539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22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3292845" y="116632"/>
            <a:ext cx="5738111" cy="4000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000" b="1" dirty="0">
                <a:solidFill>
                  <a:schemeClr val="tx2"/>
                </a:solidFill>
                <a:latin typeface="Helvetica" panose="020B0604020202030204" pitchFamily="34" charset="0"/>
              </a:rPr>
              <a:t>Prioridades de </a:t>
            </a:r>
            <a:r>
              <a:rPr lang="es-PE" sz="20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Gobierno (algunos ejemplos)</a:t>
            </a:r>
            <a:endParaRPr lang="es-PE" sz="20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22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10539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5" name="34 Rectángulo"/>
          <p:cNvSpPr/>
          <p:nvPr/>
        </p:nvSpPr>
        <p:spPr>
          <a:xfrm>
            <a:off x="7653009" y="5989681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000" dirty="0"/>
              <a:t>Fuente: PCM (2018)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19859" r="35393" b="52670"/>
          <a:stretch/>
        </p:blipFill>
        <p:spPr bwMode="auto">
          <a:xfrm>
            <a:off x="395536" y="846181"/>
            <a:ext cx="4159968" cy="17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11822" r="34876" b="61898"/>
          <a:stretch/>
        </p:blipFill>
        <p:spPr bwMode="auto">
          <a:xfrm>
            <a:off x="4642360" y="836712"/>
            <a:ext cx="4254258" cy="166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51876" r="34876" b="23397"/>
          <a:stretch/>
        </p:blipFill>
        <p:spPr bwMode="auto">
          <a:xfrm>
            <a:off x="4642360" y="2591878"/>
            <a:ext cx="4227950" cy="15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53120" r="35432" b="22390"/>
          <a:stretch/>
        </p:blipFill>
        <p:spPr bwMode="auto">
          <a:xfrm>
            <a:off x="4642360" y="4381187"/>
            <a:ext cx="4227950" cy="149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13619" r="35432" b="61755"/>
          <a:stretch/>
        </p:blipFill>
        <p:spPr bwMode="auto">
          <a:xfrm>
            <a:off x="395536" y="4360843"/>
            <a:ext cx="4156560" cy="15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55854" r="35393" b="25199"/>
          <a:stretch/>
        </p:blipFill>
        <p:spPr bwMode="auto">
          <a:xfrm>
            <a:off x="395536" y="2857283"/>
            <a:ext cx="4156560" cy="11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572" y="836711"/>
            <a:ext cx="4274524" cy="34144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Rectángulo"/>
          <p:cNvSpPr/>
          <p:nvPr/>
        </p:nvSpPr>
        <p:spPr>
          <a:xfrm>
            <a:off x="280980" y="4324363"/>
            <a:ext cx="4274524" cy="1665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Rectángulo"/>
          <p:cNvSpPr/>
          <p:nvPr/>
        </p:nvSpPr>
        <p:spPr>
          <a:xfrm>
            <a:off x="4615123" y="846180"/>
            <a:ext cx="4274524" cy="16450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22 Rectángulo"/>
          <p:cNvSpPr/>
          <p:nvPr/>
        </p:nvSpPr>
        <p:spPr>
          <a:xfrm>
            <a:off x="4615123" y="2583507"/>
            <a:ext cx="4274524" cy="16676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26 Rectángulo"/>
          <p:cNvSpPr/>
          <p:nvPr/>
        </p:nvSpPr>
        <p:spPr>
          <a:xfrm>
            <a:off x="4615122" y="4324363"/>
            <a:ext cx="4262901" cy="1665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Resultado de imagen para ODS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8613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ODS 3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48" y="90656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ods ico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1" y="4385961"/>
            <a:ext cx="584697" cy="5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sultado de imagen para ods ic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06" y="2637554"/>
            <a:ext cx="590406" cy="59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53120" r="35432" b="22390"/>
          <a:stretch/>
        </p:blipFill>
        <p:spPr bwMode="auto">
          <a:xfrm>
            <a:off x="12597520" y="10820221"/>
            <a:ext cx="639258" cy="2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Resultado de imagen para ods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48" y="438596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23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23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 CuadroTexto"/>
          <p:cNvSpPr txBox="1"/>
          <p:nvPr/>
        </p:nvSpPr>
        <p:spPr>
          <a:xfrm>
            <a:off x="3707905" y="116632"/>
            <a:ext cx="532305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Políticas de Estado, Propuesta de imagen, PGG y Agenda 2030</a:t>
            </a:r>
          </a:p>
        </p:txBody>
      </p:sp>
      <p:cxnSp>
        <p:nvCxnSpPr>
          <p:cNvPr id="36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8566" t="9939" r="8566" b="8647"/>
          <a:stretch/>
        </p:blipFill>
        <p:spPr>
          <a:xfrm>
            <a:off x="323528" y="1013862"/>
            <a:ext cx="8676783" cy="52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24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24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sp>
        <p:nvSpPr>
          <p:cNvPr id="16" name="17 Rectángulo"/>
          <p:cNvSpPr/>
          <p:nvPr/>
        </p:nvSpPr>
        <p:spPr>
          <a:xfrm>
            <a:off x="971600" y="5839536"/>
            <a:ext cx="6933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800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Fuente</a:t>
            </a:r>
            <a:r>
              <a:rPr lang="es-PE" sz="8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: CEPLAN. Directiva N°001-2017-CEPLAN/PCD. Directiva para la Actualización del Plan Estratégico de Desarrollo Nacional</a:t>
            </a:r>
            <a:r>
              <a:rPr lang="es-PE" sz="800" dirty="0">
                <a:latin typeface="Helvetica" panose="020B0604020202020204" pitchFamily="34" charset="0"/>
                <a:cs typeface="Helvetica" panose="020B0604020202020204" pitchFamily="34" charset="0"/>
              </a:rPr>
              <a:t>. 02.mayo.2017.</a:t>
            </a:r>
          </a:p>
        </p:txBody>
      </p:sp>
      <p:grpSp>
        <p:nvGrpSpPr>
          <p:cNvPr id="17" name="6 Grupo"/>
          <p:cNvGrpSpPr/>
          <p:nvPr/>
        </p:nvGrpSpPr>
        <p:grpSpPr>
          <a:xfrm>
            <a:off x="716802" y="1046548"/>
            <a:ext cx="7764975" cy="4529730"/>
            <a:chOff x="1324449" y="983901"/>
            <a:chExt cx="8922859" cy="52051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8080" r="28125" b="11778"/>
            <a:stretch/>
          </p:blipFill>
          <p:spPr bwMode="auto">
            <a:xfrm>
              <a:off x="1324449" y="983901"/>
              <a:ext cx="5328592" cy="520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8 Grupo"/>
            <p:cNvGrpSpPr/>
            <p:nvPr/>
          </p:nvGrpSpPr>
          <p:grpSpPr>
            <a:xfrm>
              <a:off x="6797203" y="1186243"/>
              <a:ext cx="3450105" cy="4642804"/>
              <a:chOff x="6797203" y="1186243"/>
              <a:chExt cx="3450105" cy="4642804"/>
            </a:xfrm>
          </p:grpSpPr>
          <p:sp>
            <p:nvSpPr>
              <p:cNvPr id="20" name="9 Rectángulo redondeado"/>
              <p:cNvSpPr/>
              <p:nvPr/>
            </p:nvSpPr>
            <p:spPr>
              <a:xfrm>
                <a:off x="7157097" y="1375833"/>
                <a:ext cx="2664296" cy="900000"/>
              </a:xfrm>
              <a:prstGeom prst="roundRect">
                <a:avLst/>
              </a:prstGeom>
              <a:ln w="38100">
                <a:solidFill>
                  <a:srgbClr val="F26C6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862" dirty="0">
                    <a:latin typeface="Helvetica" panose="020B0604020202020204" pitchFamily="34" charset="0"/>
                    <a:ea typeface="Verdana" panose="020B0604030504040204" pitchFamily="34" charset="0"/>
                    <a:cs typeface="Helvetica" panose="020B0604020202020204" pitchFamily="34" charset="0"/>
                  </a:rPr>
                  <a:t>Se busca comprender cómo viven las personas en sus territorios, sus medios de vida y su nivel de bienestar</a:t>
                </a:r>
              </a:p>
            </p:txBody>
          </p:sp>
          <p:sp>
            <p:nvSpPr>
              <p:cNvPr id="21" name="10 Rectángulo redondeado"/>
              <p:cNvSpPr/>
              <p:nvPr/>
            </p:nvSpPr>
            <p:spPr>
              <a:xfrm>
                <a:off x="7583012" y="2520249"/>
                <a:ext cx="2664296" cy="9000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862" dirty="0">
                    <a:latin typeface="Helvetica" panose="020B0604020202020204" pitchFamily="34" charset="0"/>
                    <a:ea typeface="Verdana" panose="020B0604030504040204" pitchFamily="34" charset="0"/>
                    <a:cs typeface="Helvetica" panose="020B0604020202020204" pitchFamily="34" charset="0"/>
                  </a:rPr>
                  <a:t>Se identifican las aspiraciones de las personas, se realiza el análisis de futuro y se define la imagen del territorio deseado.</a:t>
                </a:r>
              </a:p>
            </p:txBody>
          </p:sp>
          <p:sp>
            <p:nvSpPr>
              <p:cNvPr id="22" name="11 Rectángulo redondeado"/>
              <p:cNvSpPr/>
              <p:nvPr/>
            </p:nvSpPr>
            <p:spPr>
              <a:xfrm>
                <a:off x="7583012" y="3752554"/>
                <a:ext cx="2664296" cy="90000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862" dirty="0">
                    <a:latin typeface="Helvetica" panose="020B0604020202020204" pitchFamily="34" charset="0"/>
                    <a:ea typeface="Verdana" panose="020B0604030504040204" pitchFamily="34" charset="0"/>
                    <a:cs typeface="Helvetica" panose="020B0604020202020204" pitchFamily="34" charset="0"/>
                  </a:rPr>
                  <a:t>Se definen las políticas públicas orientadas a alcanzar la imagen del territorio deseado, a través de objetivos prioritarios y lineamientos.</a:t>
                </a:r>
              </a:p>
            </p:txBody>
          </p:sp>
          <p:sp>
            <p:nvSpPr>
              <p:cNvPr id="23" name="12 Rectángulo redondeado"/>
              <p:cNvSpPr/>
              <p:nvPr/>
            </p:nvSpPr>
            <p:spPr>
              <a:xfrm>
                <a:off x="7205941" y="4929047"/>
                <a:ext cx="2975492" cy="900000"/>
              </a:xfrm>
              <a:prstGeom prst="round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862" dirty="0">
                    <a:latin typeface="Helvetica" panose="020B0604020202020204" pitchFamily="34" charset="0"/>
                    <a:ea typeface="Verdana" panose="020B0604030504040204" pitchFamily="34" charset="0"/>
                    <a:cs typeface="Helvetica" panose="020B0604020202020204" pitchFamily="34" charset="0"/>
                  </a:rPr>
                  <a:t>Se recoge y analiza información de los indicadores definidos en los planes para verificar el avance hacia el logro de la imagen del territorio deseado</a:t>
                </a:r>
                <a:r>
                  <a:rPr lang="es-PE" sz="862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</p:txBody>
          </p:sp>
          <p:sp>
            <p:nvSpPr>
              <p:cNvPr id="27" name="13 Elipse"/>
              <p:cNvSpPr/>
              <p:nvPr/>
            </p:nvSpPr>
            <p:spPr>
              <a:xfrm>
                <a:off x="6797203" y="1186243"/>
                <a:ext cx="381049" cy="394332"/>
              </a:xfrm>
              <a:prstGeom prst="ellipse">
                <a:avLst/>
              </a:prstGeom>
              <a:solidFill>
                <a:srgbClr val="F26C6D"/>
              </a:solidFill>
              <a:ln w="57150">
                <a:solidFill>
                  <a:srgbClr val="F26C6D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35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  <p:sp>
            <p:nvSpPr>
              <p:cNvPr id="28" name="14 Elipse"/>
              <p:cNvSpPr/>
              <p:nvPr/>
            </p:nvSpPr>
            <p:spPr>
              <a:xfrm>
                <a:off x="7244707" y="2355160"/>
                <a:ext cx="381049" cy="394332"/>
              </a:xfrm>
              <a:prstGeom prst="ellipse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35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  <p:sp>
            <p:nvSpPr>
              <p:cNvPr id="31" name="15 Elipse"/>
              <p:cNvSpPr/>
              <p:nvPr/>
            </p:nvSpPr>
            <p:spPr>
              <a:xfrm>
                <a:off x="7280104" y="3452783"/>
                <a:ext cx="381049" cy="394332"/>
              </a:xfrm>
              <a:prstGeom prst="ellipse">
                <a:avLst/>
              </a:prstGeom>
              <a:solidFill>
                <a:schemeClr val="accent3"/>
              </a:solidFill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35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  <p:sp>
            <p:nvSpPr>
              <p:cNvPr id="33" name="16 Elipse"/>
              <p:cNvSpPr/>
              <p:nvPr/>
            </p:nvSpPr>
            <p:spPr>
              <a:xfrm>
                <a:off x="6922906" y="4721686"/>
                <a:ext cx="381049" cy="39433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PE" sz="135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 CuadroTexto"/>
          <p:cNvSpPr txBox="1"/>
          <p:nvPr/>
        </p:nvSpPr>
        <p:spPr>
          <a:xfrm>
            <a:off x="3707905" y="116632"/>
            <a:ext cx="532305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Ciclo de planeamiento estratégico para la mejora continua</a:t>
            </a:r>
          </a:p>
        </p:txBody>
      </p:sp>
      <p:cxnSp>
        <p:nvCxnSpPr>
          <p:cNvPr id="36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25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25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 CuadroTexto"/>
          <p:cNvSpPr txBox="1"/>
          <p:nvPr/>
        </p:nvSpPr>
        <p:spPr>
          <a:xfrm>
            <a:off x="3707905" y="116632"/>
            <a:ext cx="532305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Marco general de actualización de políticas y planes</a:t>
            </a:r>
          </a:p>
        </p:txBody>
      </p:sp>
      <p:cxnSp>
        <p:nvCxnSpPr>
          <p:cNvPr id="36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65" t="1417" b="3704"/>
          <a:stretch/>
        </p:blipFill>
        <p:spPr>
          <a:xfrm>
            <a:off x="477019" y="1058412"/>
            <a:ext cx="7819536" cy="47450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77019" y="5912032"/>
            <a:ext cx="70464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Fuente: </a:t>
            </a:r>
            <a:r>
              <a:rPr lang="es-PE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Adaptado de Articulación de planes y políticas en el SINAPLAN, de la Guía para el planeamiento institucional</a:t>
            </a:r>
            <a:endParaRPr lang="es-PE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00800" y="6131175"/>
            <a:ext cx="1969477" cy="337038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26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583865" y="5962756"/>
            <a:ext cx="930565" cy="49923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6110498"/>
            <a:ext cx="1495385" cy="390059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89445" y="6237408"/>
            <a:ext cx="365110" cy="247512"/>
          </a:xfrm>
          <a:prstGeom prst="rect">
            <a:avLst/>
          </a:prstGeom>
        </p:spPr>
        <p:txBody>
          <a:bodyPr vert="horz" lIns="84396" tIns="42198" rIns="84396" bIns="42198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923">
                <a:latin typeface="Helvetica" panose="020B0604020202030204" pitchFamily="34" charset="0"/>
              </a:rPr>
              <a:pPr algn="ctr"/>
              <a:t>26</a:t>
            </a:fld>
            <a:endParaRPr lang="es-PE" sz="923" dirty="0">
              <a:latin typeface="Helvetica" panose="020B0604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1935" y="786355"/>
            <a:ext cx="8563501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77" dirty="0">
                <a:latin typeface="Helvetica" panose="020B0604020202020204" pitchFamily="34" charset="0"/>
                <a:cs typeface="Helvetica" panose="020B0604020202020204" pitchFamily="34" charset="0"/>
              </a:rPr>
              <a:t>Módulos que muestran información referentes a la </a:t>
            </a:r>
            <a:r>
              <a:rPr lang="es-PE" sz="1477" b="1" dirty="0">
                <a:latin typeface="Helvetica" panose="020B0604020202020204" pitchFamily="34" charset="0"/>
                <a:cs typeface="Helvetica" panose="020B0604020202020204" pitchFamily="34" charset="0"/>
              </a:rPr>
              <a:t>planificación institucional</a:t>
            </a:r>
            <a:r>
              <a:rPr lang="es-PE" sz="1477" dirty="0">
                <a:latin typeface="Helvetica" panose="020B0604020202020204" pitchFamily="34" charset="0"/>
                <a:cs typeface="Helvetica" panose="020B0604020202020204" pitchFamily="34" charset="0"/>
              </a:rPr>
              <a:t> y </a:t>
            </a:r>
            <a:r>
              <a:rPr lang="es-PE" sz="1477" b="1" dirty="0">
                <a:latin typeface="Helvetica" panose="020B0604020202020204" pitchFamily="34" charset="0"/>
                <a:cs typeface="Helvetica" panose="020B0604020202020204" pitchFamily="34" charset="0"/>
              </a:rPr>
              <a:t>ejecución del presupuesto </a:t>
            </a:r>
            <a:r>
              <a:rPr lang="es-PE" sz="1477" dirty="0">
                <a:latin typeface="Helvetica" panose="020B0604020202020204" pitchFamily="34" charset="0"/>
                <a:cs typeface="Helvetica" panose="020B0604020202020204" pitchFamily="34" charset="0"/>
              </a:rPr>
              <a:t>de las entidades públicas de los 3 niveles de gobierno (nacional, regional y local) </a:t>
            </a:r>
            <a:endParaRPr lang="es-PE" sz="1477" dirty="0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" y="1676726"/>
            <a:ext cx="4779990" cy="4235025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3631406" y="3429000"/>
            <a:ext cx="1063503" cy="1329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62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8" r="50962" b="464"/>
          <a:stretch/>
        </p:blipFill>
        <p:spPr>
          <a:xfrm>
            <a:off x="6034317" y="1867309"/>
            <a:ext cx="2039368" cy="1994068"/>
          </a:xfrm>
          <a:prstGeom prst="rect">
            <a:avLst/>
          </a:prstGeom>
        </p:spPr>
      </p:pic>
      <p:pic>
        <p:nvPicPr>
          <p:cNvPr id="12" name="Imagen 11" descr="Recorte de pantalla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 t="37852" b="1"/>
          <a:stretch/>
        </p:blipFill>
        <p:spPr>
          <a:xfrm>
            <a:off x="6035128" y="3894501"/>
            <a:ext cx="2038556" cy="2053845"/>
          </a:xfrm>
          <a:prstGeom prst="rect">
            <a:avLst/>
          </a:prstGeom>
        </p:spPr>
      </p:pic>
      <p:sp>
        <p:nvSpPr>
          <p:cNvPr id="4" name="Abrir llave 3"/>
          <p:cNvSpPr/>
          <p:nvPr/>
        </p:nvSpPr>
        <p:spPr>
          <a:xfrm>
            <a:off x="5394517" y="1900215"/>
            <a:ext cx="332345" cy="392166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sz="1662"/>
          </a:p>
        </p:txBody>
      </p:sp>
      <p:sp>
        <p:nvSpPr>
          <p:cNvPr id="16" name="3 CuadroTexto"/>
          <p:cNvSpPr txBox="1"/>
          <p:nvPr/>
        </p:nvSpPr>
        <p:spPr>
          <a:xfrm>
            <a:off x="4149005" y="116632"/>
            <a:ext cx="4881951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Módulos de consulta del CEPLAN</a:t>
            </a:r>
          </a:p>
        </p:txBody>
      </p:sp>
      <p:cxnSp>
        <p:nvCxnSpPr>
          <p:cNvPr id="17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10539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8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4306124" y="3149680"/>
            <a:ext cx="418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 panose="020B0604020202030204" pitchFamily="34" charset="0"/>
              </a:rPr>
              <a:t>www.ceplan.gob.pe</a:t>
            </a:r>
            <a:endParaRPr lang="en-GB" sz="3200" b="1" dirty="0">
              <a:latin typeface="Helvetica" panose="020B0604020202030204" pitchFamily="34" charset="0"/>
            </a:endParaRP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00" y="1295205"/>
            <a:ext cx="3265404" cy="4334853"/>
          </a:xfrm>
          <a:prstGeom prst="rect">
            <a:avLst/>
          </a:prstGeom>
        </p:spPr>
      </p:pic>
      <p:pic>
        <p:nvPicPr>
          <p:cNvPr id="14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5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2" name="AutoShape 2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6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8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AutoShape 10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AutoShape 12" descr="Resultado de imagen para manito de click 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58" y="3490574"/>
            <a:ext cx="442482" cy="4424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28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3923929" y="116632"/>
            <a:ext cx="5107028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Sistemas administrativos del Estado</a:t>
            </a: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28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retoexcelencia.gob.pe/img/logo_servi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3" y="1587193"/>
            <a:ext cx="1602856" cy="4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6 Rectángulo redondeado"/>
          <p:cNvSpPr/>
          <p:nvPr/>
        </p:nvSpPr>
        <p:spPr>
          <a:xfrm>
            <a:off x="358451" y="2215404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de Recursos Humanos</a:t>
            </a:r>
          </a:p>
        </p:txBody>
      </p:sp>
      <p:sp>
        <p:nvSpPr>
          <p:cNvPr id="15" name="17 Rectángulo redondeado"/>
          <p:cNvSpPr/>
          <p:nvPr/>
        </p:nvSpPr>
        <p:spPr>
          <a:xfrm>
            <a:off x="2514853" y="2203130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Abastecimiento</a:t>
            </a:r>
          </a:p>
        </p:txBody>
      </p:sp>
      <p:sp>
        <p:nvSpPr>
          <p:cNvPr id="17" name="19 Rectángulo redondeado"/>
          <p:cNvSpPr/>
          <p:nvPr/>
        </p:nvSpPr>
        <p:spPr>
          <a:xfrm>
            <a:off x="4671255" y="2211692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Presupuesto Público</a:t>
            </a:r>
          </a:p>
        </p:txBody>
      </p:sp>
      <p:sp>
        <p:nvSpPr>
          <p:cNvPr id="18" name="33 Rectángulo redondeado"/>
          <p:cNvSpPr/>
          <p:nvPr/>
        </p:nvSpPr>
        <p:spPr>
          <a:xfrm>
            <a:off x="6893024" y="3893960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Planeamiento Estratégico</a:t>
            </a:r>
          </a:p>
        </p:txBody>
      </p:sp>
      <p:pic>
        <p:nvPicPr>
          <p:cNvPr id="19" name="Picture 4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t="16765" r="19325"/>
          <a:stretch/>
        </p:blipFill>
        <p:spPr bwMode="auto">
          <a:xfrm>
            <a:off x="6879840" y="3113349"/>
            <a:ext cx="1835750" cy="9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sistemas3.minjus.gob.pe/enmarcando/img/enlace_Minj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34" y="4690437"/>
            <a:ext cx="1757653" cy="50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37 Rectángulo redondeado"/>
          <p:cNvSpPr/>
          <p:nvPr/>
        </p:nvSpPr>
        <p:spPr>
          <a:xfrm>
            <a:off x="1173165" y="5315558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Defensa </a:t>
            </a:r>
            <a:r>
              <a:rPr lang="es-PE" sz="1200" b="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Jurídica </a:t>
            </a:r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Estado</a:t>
            </a:r>
          </a:p>
        </p:txBody>
      </p:sp>
      <p:sp>
        <p:nvSpPr>
          <p:cNvPr id="22" name="38 Rectángulo redondeado"/>
          <p:cNvSpPr/>
          <p:nvPr/>
        </p:nvSpPr>
        <p:spPr>
          <a:xfrm>
            <a:off x="3742366" y="5262369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</a:t>
            </a:r>
          </a:p>
        </p:txBody>
      </p:sp>
      <p:pic>
        <p:nvPicPr>
          <p:cNvPr id="23" name="Picture 21" descr="http://doc.contraloria.gob.pe/transparencia/images/logo_contralori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68" y="4660758"/>
            <a:ext cx="1686026" cy="4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41 Rectángulo redondeado"/>
          <p:cNvSpPr/>
          <p:nvPr/>
        </p:nvSpPr>
        <p:spPr>
          <a:xfrm>
            <a:off x="6258563" y="5262369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Modernización de la Gestión Pública</a:t>
            </a:r>
          </a:p>
        </p:txBody>
      </p:sp>
      <p:pic>
        <p:nvPicPr>
          <p:cNvPr id="31" name="Picture 23" descr="http://www.pcm.gob.pe/wp-content/uploads/2013/11/logo_sgp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15432" r="2420" b="6793"/>
          <a:stretch/>
        </p:blipFill>
        <p:spPr bwMode="auto">
          <a:xfrm>
            <a:off x="6428381" y="4670077"/>
            <a:ext cx="1319889" cy="5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43 Rectángulo"/>
          <p:cNvSpPr/>
          <p:nvPr/>
        </p:nvSpPr>
        <p:spPr>
          <a:xfrm>
            <a:off x="6769753" y="2996952"/>
            <a:ext cx="2037726" cy="14848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44 Rectángulo redondeado"/>
          <p:cNvSpPr/>
          <p:nvPr/>
        </p:nvSpPr>
        <p:spPr>
          <a:xfrm>
            <a:off x="6827657" y="2211692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Tesorería </a:t>
            </a:r>
          </a:p>
        </p:txBody>
      </p:sp>
      <p:sp>
        <p:nvSpPr>
          <p:cNvPr id="37" name="48 Rectángulo redondeado"/>
          <p:cNvSpPr/>
          <p:nvPr/>
        </p:nvSpPr>
        <p:spPr>
          <a:xfrm>
            <a:off x="2514853" y="3898415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Contabilidad</a:t>
            </a:r>
          </a:p>
        </p:txBody>
      </p:sp>
      <p:sp>
        <p:nvSpPr>
          <p:cNvPr id="39" name="50 Rectángulo redondeado"/>
          <p:cNvSpPr/>
          <p:nvPr/>
        </p:nvSpPr>
        <p:spPr>
          <a:xfrm>
            <a:off x="4671255" y="3900357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Inversión pública</a:t>
            </a:r>
            <a:endParaRPr lang="es-ES" sz="1200" b="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51 Rectángulo"/>
          <p:cNvSpPr/>
          <p:nvPr/>
        </p:nvSpPr>
        <p:spPr>
          <a:xfrm>
            <a:off x="5030057" y="3114903"/>
            <a:ext cx="1148017" cy="669762"/>
          </a:xfrm>
          <a:prstGeom prst="rect">
            <a:avLst/>
          </a:prstGeom>
          <a:solidFill>
            <a:srgbClr val="68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DGIP</a:t>
            </a:r>
          </a:p>
          <a:p>
            <a:pPr algn="ctr"/>
            <a:r>
              <a:rPr lang="es-PE" sz="700" b="1" dirty="0" smtClean="0"/>
              <a:t>DIRECCIÓN GENERAL DE INVERSIÓN PÚBLICA</a:t>
            </a:r>
            <a:endParaRPr lang="es-PE" sz="700" b="1" dirty="0"/>
          </a:p>
        </p:txBody>
      </p:sp>
      <p:sp>
        <p:nvSpPr>
          <p:cNvPr id="45" name="46 Rectángulo redondeado"/>
          <p:cNvSpPr/>
          <p:nvPr/>
        </p:nvSpPr>
        <p:spPr>
          <a:xfrm>
            <a:off x="358451" y="3922022"/>
            <a:ext cx="1785191" cy="5040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Endeudamiento Público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8424" y="810566"/>
            <a:ext cx="6555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600" b="1" dirty="0" smtClean="0">
                <a:latin typeface="Helvetica" panose="020B0604020202030204" pitchFamily="34" charset="0"/>
              </a:rPr>
              <a:t>Artículo 46° de la Ley </a:t>
            </a:r>
            <a:r>
              <a:rPr lang="es-PE" sz="1600" b="1" dirty="0">
                <a:latin typeface="Helvetica" panose="020B0604020202030204" pitchFamily="34" charset="0"/>
              </a:rPr>
              <a:t>N° 29158, </a:t>
            </a:r>
            <a:r>
              <a:rPr lang="es-PE" sz="1600" b="1" dirty="0" smtClean="0">
                <a:latin typeface="Helvetica" panose="020B0604020202030204" pitchFamily="34" charset="0"/>
              </a:rPr>
              <a:t>Ley Orgánica del Poder Ejecutivo</a:t>
            </a:r>
            <a:endParaRPr lang="es-PE" sz="1600" b="1" dirty="0"/>
          </a:p>
        </p:txBody>
      </p:sp>
      <p:pic>
        <p:nvPicPr>
          <p:cNvPr id="46" name="Picture 4" descr="http://portal.osce.gob.pe/osce/sites/default/files/LOGO%20OSCE%20ok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r="6022"/>
          <a:stretch/>
        </p:blipFill>
        <p:spPr bwMode="auto">
          <a:xfrm>
            <a:off x="3397731" y="1587193"/>
            <a:ext cx="884442" cy="4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3.bp.blogspot.com/-EDex2KDxPX0/VfHLzOHz_2I/AAAAAAAAAeA/Zzbdw7ZX1EE/s1600/208%2BSB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9572" r="2798" b="12020"/>
          <a:stretch/>
        </p:blipFill>
        <p:spPr bwMode="auto">
          <a:xfrm>
            <a:off x="2582628" y="1503114"/>
            <a:ext cx="71021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51 Rectángulo"/>
          <p:cNvSpPr/>
          <p:nvPr/>
        </p:nvSpPr>
        <p:spPr>
          <a:xfrm>
            <a:off x="2801261" y="3150761"/>
            <a:ext cx="1255711" cy="660395"/>
          </a:xfrm>
          <a:prstGeom prst="rect">
            <a:avLst/>
          </a:prstGeom>
          <a:solidFill>
            <a:srgbClr val="68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DGCP</a:t>
            </a:r>
          </a:p>
          <a:p>
            <a:pPr algn="ctr"/>
            <a:r>
              <a:rPr lang="es-PE" sz="700" b="1" dirty="0" smtClean="0"/>
              <a:t>DIRECCIÓN GENERAL DE CONTABILIDAD PÚBLICA</a:t>
            </a:r>
            <a:endParaRPr lang="es-PE" sz="700" b="1" dirty="0"/>
          </a:p>
        </p:txBody>
      </p:sp>
      <p:sp>
        <p:nvSpPr>
          <p:cNvPr id="49" name="51 Rectángulo"/>
          <p:cNvSpPr/>
          <p:nvPr/>
        </p:nvSpPr>
        <p:spPr>
          <a:xfrm>
            <a:off x="533203" y="3160807"/>
            <a:ext cx="1446510" cy="658794"/>
          </a:xfrm>
          <a:prstGeom prst="rect">
            <a:avLst/>
          </a:prstGeom>
          <a:solidFill>
            <a:srgbClr val="68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DGETP</a:t>
            </a:r>
          </a:p>
          <a:p>
            <a:pPr algn="ctr"/>
            <a:r>
              <a:rPr lang="es-PE" sz="600" b="1" dirty="0" smtClean="0"/>
              <a:t>DIRECCIÓN GENERAL DE ENDEUDAMIENTO Y TESORO PÚBLICO</a:t>
            </a:r>
            <a:endParaRPr lang="es-PE" sz="600" b="1" dirty="0"/>
          </a:p>
        </p:txBody>
      </p:sp>
      <p:sp>
        <p:nvSpPr>
          <p:cNvPr id="51" name="51 Rectángulo"/>
          <p:cNvSpPr/>
          <p:nvPr/>
        </p:nvSpPr>
        <p:spPr>
          <a:xfrm>
            <a:off x="7020712" y="1438586"/>
            <a:ext cx="1406998" cy="632440"/>
          </a:xfrm>
          <a:prstGeom prst="rect">
            <a:avLst/>
          </a:prstGeom>
          <a:solidFill>
            <a:srgbClr val="68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DGETP</a:t>
            </a:r>
          </a:p>
          <a:p>
            <a:pPr algn="ctr"/>
            <a:r>
              <a:rPr lang="es-PE" sz="600" b="1" dirty="0" smtClean="0"/>
              <a:t>DIRECCIÓN GENERAL DE ENDEUDAMIENTO Y TESORO PÚBLICO</a:t>
            </a:r>
            <a:endParaRPr lang="es-PE" sz="600" b="1" dirty="0"/>
          </a:p>
        </p:txBody>
      </p:sp>
      <p:sp>
        <p:nvSpPr>
          <p:cNvPr id="52" name="51 Rectángulo"/>
          <p:cNvSpPr/>
          <p:nvPr/>
        </p:nvSpPr>
        <p:spPr>
          <a:xfrm>
            <a:off x="4951075" y="1438586"/>
            <a:ext cx="1220025" cy="659607"/>
          </a:xfrm>
          <a:prstGeom prst="rect">
            <a:avLst/>
          </a:prstGeom>
          <a:solidFill>
            <a:srgbClr val="68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DGPP</a:t>
            </a:r>
          </a:p>
          <a:p>
            <a:pPr algn="ctr"/>
            <a:r>
              <a:rPr lang="es-PE" sz="700" b="1" dirty="0" smtClean="0"/>
              <a:t>DIRECCIÓN GENERAL DEL PRESUPUESTO PÚBLICO</a:t>
            </a:r>
            <a:endParaRPr lang="es-PE" sz="700" b="1" dirty="0"/>
          </a:p>
        </p:txBody>
      </p:sp>
    </p:spTree>
    <p:extLst>
      <p:ext uri="{BB962C8B-B14F-4D97-AF65-F5344CB8AC3E}">
        <p14:creationId xmlns:p14="http://schemas.microsoft.com/office/powerpoint/2010/main" val="22578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29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29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4876855" y="4140322"/>
            <a:ext cx="2396370" cy="223697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0788" r="1799" b="10913"/>
          <a:stretch/>
        </p:blipFill>
        <p:spPr>
          <a:xfrm>
            <a:off x="827584" y="1517630"/>
            <a:ext cx="7450272" cy="207993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01806" y="3745513"/>
            <a:ext cx="5767632" cy="300664"/>
          </a:xfrm>
          <a:prstGeom prst="rect">
            <a:avLst/>
          </a:prstGeom>
          <a:solidFill>
            <a:srgbClr val="C31D2C"/>
          </a:solidFill>
          <a:ln>
            <a:noFill/>
          </a:ln>
        </p:spPr>
        <p:txBody>
          <a:bodyPr wrap="square" lIns="84396" tIns="42198" rIns="84396" bIns="42198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Diálogo social sobre la </a:t>
            </a:r>
            <a:r>
              <a:rPr lang="es-PE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Propuesta </a:t>
            </a:r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imagen de futuro</a:t>
            </a:r>
          </a:p>
        </p:txBody>
      </p:sp>
      <p:sp>
        <p:nvSpPr>
          <p:cNvPr id="21" name="7 Rectángulo">
            <a:extLst>
              <a:ext uri="{FF2B5EF4-FFF2-40B4-BE49-F238E27FC236}">
                <a16:creationId xmlns="" xmlns:a16="http://schemas.microsoft.com/office/drawing/2014/main" id="{464B7487-6DD8-47D4-83DF-F554A7591278}"/>
              </a:ext>
            </a:extLst>
          </p:cNvPr>
          <p:cNvSpPr/>
          <p:nvPr/>
        </p:nvSpPr>
        <p:spPr>
          <a:xfrm>
            <a:off x="7676242" y="5988990"/>
            <a:ext cx="1435608" cy="269886"/>
          </a:xfrm>
          <a:prstGeom prst="rect">
            <a:avLst/>
          </a:prstGeom>
        </p:spPr>
        <p:txBody>
          <a:bodyPr wrap="square" lIns="84396" tIns="42198" rIns="84396" bIns="42198">
            <a:spAutoFit/>
          </a:bodyPr>
          <a:lstStyle/>
          <a:p>
            <a:pPr algn="ctr"/>
            <a:r>
              <a:rPr lang="es-PE" sz="12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Imagen de futuro</a:t>
            </a:r>
          </a:p>
        </p:txBody>
      </p:sp>
      <p:sp>
        <p:nvSpPr>
          <p:cNvPr id="22" name="Flecha: a la derecha 44">
            <a:extLst>
              <a:ext uri="{FF2B5EF4-FFF2-40B4-BE49-F238E27FC236}">
                <a16:creationId xmlns="" xmlns:a16="http://schemas.microsoft.com/office/drawing/2014/main" id="{9032D805-A77A-483D-9EFB-95E3B2D4A13E}"/>
              </a:ext>
            </a:extLst>
          </p:cNvPr>
          <p:cNvSpPr/>
          <p:nvPr/>
        </p:nvSpPr>
        <p:spPr>
          <a:xfrm>
            <a:off x="7468375" y="4725461"/>
            <a:ext cx="329184" cy="5326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6" tIns="42198" rIns="84396" bIns="42198" rtlCol="0" anchor="ctr"/>
          <a:lstStyle/>
          <a:p>
            <a:pPr algn="ctr"/>
            <a:endParaRPr lang="es-PE" sz="1662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3" t="14324" r="43338" b="36378"/>
          <a:stretch/>
        </p:blipFill>
        <p:spPr>
          <a:xfrm>
            <a:off x="7859287" y="4161066"/>
            <a:ext cx="1114790" cy="182792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882859" y="4393413"/>
            <a:ext cx="2560704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1050" b="1" dirty="0">
                <a:latin typeface="Helvetica" panose="020B0604020202020204" pitchFamily="34" charset="0"/>
                <a:cs typeface="Helvetica" panose="020B0604020202020204" pitchFamily="34" charset="0"/>
              </a:rPr>
              <a:t>Gobierno: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Presidencia PCM</a:t>
            </a:r>
            <a:endParaRPr lang="es-MX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ANGR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AMPE</a:t>
            </a:r>
          </a:p>
          <a:p>
            <a:r>
              <a:rPr lang="es-MX" sz="1050" b="1" dirty="0">
                <a:latin typeface="Helvetica" panose="020B0604020202020204" pitchFamily="34" charset="0"/>
                <a:cs typeface="Helvetica" panose="020B0604020202020204" pitchFamily="34" charset="0"/>
              </a:rPr>
              <a:t>Partidos políticos: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APRA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Frente Amplio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FP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PPK</a:t>
            </a:r>
          </a:p>
          <a:p>
            <a:r>
              <a:rPr lang="es-MX" sz="1050" b="1" dirty="0">
                <a:latin typeface="Helvetica" panose="020B0604020202020204" pitchFamily="34" charset="0"/>
                <a:cs typeface="Helvetica" panose="020B0604020202020204" pitchFamily="34" charset="0"/>
              </a:rPr>
              <a:t>Sociedad civil: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CGTP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CONFIEP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CDCP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CONAFREP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MCLCP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CONVEAGRO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Helvetica" panose="020B0604020202020204" pitchFamily="34" charset="0"/>
                <a:cs typeface="Helvetica" panose="020B0604020202020204" pitchFamily="34" charset="0"/>
              </a:rPr>
              <a:t>JNUDRP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CONEP</a:t>
            </a:r>
            <a:endParaRPr lang="es-MX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857579" y="4142038"/>
            <a:ext cx="2573879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FORO DEL ACUERDO NACIONAL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01806" y="1138875"/>
            <a:ext cx="5767632" cy="300664"/>
          </a:xfrm>
          <a:prstGeom prst="rect">
            <a:avLst/>
          </a:prstGeom>
          <a:solidFill>
            <a:srgbClr val="C31D2C"/>
          </a:solidFill>
          <a:ln>
            <a:noFill/>
          </a:ln>
        </p:spPr>
        <p:txBody>
          <a:bodyPr wrap="square" lIns="84396" tIns="42198" rIns="84396" bIns="42198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para la formulación de la v</a:t>
            </a:r>
            <a:r>
              <a:rPr lang="es-PE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isión concertada de futuro</a:t>
            </a:r>
            <a:endParaRPr lang="es-PE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311943" y="3670226"/>
            <a:ext cx="8573119" cy="715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3 CuadroTexto"/>
          <p:cNvSpPr txBox="1"/>
          <p:nvPr/>
        </p:nvSpPr>
        <p:spPr>
          <a:xfrm>
            <a:off x="4139953" y="116632"/>
            <a:ext cx="4891004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Proceso de diálogo social, acuerdo y concertación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/>
          <a:srcRect l="-1662" r="2072" b="-1622"/>
          <a:stretch/>
        </p:blipFill>
        <p:spPr>
          <a:xfrm>
            <a:off x="196694" y="4293218"/>
            <a:ext cx="4674545" cy="18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3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5" name="3 CuadroTexto"/>
          <p:cNvSpPr txBox="1"/>
          <p:nvPr/>
        </p:nvSpPr>
        <p:spPr>
          <a:xfrm>
            <a:off x="4149005" y="116632"/>
            <a:ext cx="4881951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Objetivos del SINAPLAN</a:t>
            </a:r>
            <a:endParaRPr lang="es-PE" sz="22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3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3 Rectángulo"/>
          <p:cNvSpPr/>
          <p:nvPr/>
        </p:nvSpPr>
        <p:spPr>
          <a:xfrm>
            <a:off x="3347864" y="2169723"/>
            <a:ext cx="2384124" cy="1574126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4.2. Articular e integrar las propuestas y opiniones para la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elaboración del PEDN 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los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planes </a:t>
            </a:r>
            <a:r>
              <a:rPr lang="es-PE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nacionales</a:t>
            </a:r>
          </a:p>
          <a:p>
            <a:pPr algn="ctr"/>
            <a:endParaRPr lang="es-PE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44 Rectángulo"/>
          <p:cNvSpPr/>
          <p:nvPr/>
        </p:nvSpPr>
        <p:spPr>
          <a:xfrm>
            <a:off x="611560" y="2168932"/>
            <a:ext cx="2348517" cy="1574917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4.1. Espacio para la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definición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una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visión de futuro compartida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 los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objetivos y planes </a:t>
            </a:r>
            <a:r>
              <a:rPr lang="es-PE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estratégicos</a:t>
            </a:r>
          </a:p>
        </p:txBody>
      </p:sp>
      <p:sp>
        <p:nvSpPr>
          <p:cNvPr id="11" name="45 Rectángulo"/>
          <p:cNvSpPr/>
          <p:nvPr/>
        </p:nvSpPr>
        <p:spPr>
          <a:xfrm>
            <a:off x="611560" y="4044321"/>
            <a:ext cx="2348517" cy="1590846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4.4. Desarrollar los procesos y las acciones para el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monitoreo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la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gestión para resultados de mediano 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largo </a:t>
            </a:r>
            <a:r>
              <a:rPr lang="es-PE" sz="14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plazo</a:t>
            </a:r>
            <a:endParaRPr lang="es-PE" sz="1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46 Rectángulo"/>
          <p:cNvSpPr/>
          <p:nvPr/>
        </p:nvSpPr>
        <p:spPr>
          <a:xfrm>
            <a:off x="6040700" y="2168932"/>
            <a:ext cx="2347724" cy="1574917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7925" lvl="1"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4.3. Promover y articular los programas de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fortalecimiento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capacidades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para el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planeamiento </a:t>
            </a:r>
            <a:r>
              <a:rPr lang="es-PE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estratégico</a:t>
            </a:r>
          </a:p>
        </p:txBody>
      </p:sp>
      <p:sp>
        <p:nvSpPr>
          <p:cNvPr id="14" name="47 Rectángulo"/>
          <p:cNvSpPr/>
          <p:nvPr/>
        </p:nvSpPr>
        <p:spPr>
          <a:xfrm>
            <a:off x="3347864" y="4044321"/>
            <a:ext cx="2384124" cy="1590846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4.5. Promover la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cooperación y acuerdos 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el proceso de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formulación de planes </a:t>
            </a:r>
            <a:r>
              <a:rPr lang="es-PE" sz="14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estratégicos</a:t>
            </a:r>
            <a:endParaRPr lang="es-PE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48 Rectángulo"/>
          <p:cNvSpPr/>
          <p:nvPr/>
        </p:nvSpPr>
        <p:spPr>
          <a:xfrm>
            <a:off x="6040700" y="4040024"/>
            <a:ext cx="2347724" cy="1595143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4.6. Promover la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formulación de planes 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estratégicos,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programas y proyectos 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</a:t>
            </a:r>
            <a:r>
              <a:rPr lang="es-PE" sz="1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visión prospectiva</a:t>
            </a:r>
            <a:r>
              <a:rPr lang="es-P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mediano y largo plazo</a:t>
            </a:r>
          </a:p>
        </p:txBody>
      </p:sp>
      <p:sp>
        <p:nvSpPr>
          <p:cNvPr id="16" name="CuadroTexto 2"/>
          <p:cNvSpPr txBox="1"/>
          <p:nvPr/>
        </p:nvSpPr>
        <p:spPr>
          <a:xfrm>
            <a:off x="323529" y="93153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Decreto </a:t>
            </a:r>
            <a:r>
              <a:rPr lang="es-E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Legislativo N° </a:t>
            </a:r>
            <a:r>
              <a:rPr lang="es-E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1088 </a:t>
            </a:r>
            <a:r>
              <a:rPr lang="es-MX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Ley del Sistema Nacional de Planeamiento Estratégico y del Centro Nacional de Planeamiento </a:t>
            </a:r>
            <a:r>
              <a:rPr lang="es-MX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Estratégico</a:t>
            </a:r>
          </a:p>
          <a:p>
            <a:pPr algn="just"/>
            <a:endParaRPr lang="es-MX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Artículo 4°</a:t>
            </a:r>
            <a:endParaRPr lang="es-MX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4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4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 CuadroTexto"/>
          <p:cNvSpPr txBox="1"/>
          <p:nvPr/>
        </p:nvSpPr>
        <p:spPr>
          <a:xfrm>
            <a:off x="3707905" y="116632"/>
            <a:ext cx="532305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Desarrollo sostenible del Perú al 2030: Marco de referencia estratégico</a:t>
            </a:r>
          </a:p>
        </p:txBody>
      </p:sp>
      <p:cxnSp>
        <p:nvCxnSpPr>
          <p:cNvPr id="12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40" y="1045276"/>
            <a:ext cx="7836792" cy="51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5</a:t>
            </a:fld>
            <a:endParaRPr lang="es-PE" dirty="0">
              <a:latin typeface="Helvetica" panose="020B0604020202030204" pitchFamily="34" charset="0"/>
            </a:endParaRPr>
          </a:p>
        </p:txBody>
      </p:sp>
      <p:sp>
        <p:nvSpPr>
          <p:cNvPr id="27" name="Marcador de contenido 5"/>
          <p:cNvSpPr txBox="1">
            <a:spLocks/>
          </p:cNvSpPr>
          <p:nvPr/>
        </p:nvSpPr>
        <p:spPr>
          <a:xfrm>
            <a:off x="-477232" y="1772816"/>
            <a:ext cx="8418565" cy="673046"/>
          </a:xfrm>
          <a:prstGeom prst="rect">
            <a:avLst/>
          </a:prstGeom>
        </p:spPr>
        <p:txBody>
          <a:bodyPr>
            <a:no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E" sz="2000" b="1" dirty="0">
              <a:solidFill>
                <a:schemeClr val="tx2"/>
              </a:solidFill>
              <a:latin typeface="Helvetica" panose="020B0604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5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4" name="Picture 4" descr="Presidente de Ceplan Javier Abugattás expone ante ONU avances del Perú para la agenda 2030. Foto: Captura Interne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9583"/>
            <a:ext cx="7046416" cy="46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971601" y="5762592"/>
            <a:ext cx="7046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Nota: </a:t>
            </a: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 </a:t>
            </a: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18 de julio de </a:t>
            </a: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2017, el Presidente del Consejo Directivo del CEPLAN expuso el avance </a:t>
            </a: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del Perú en </a:t>
            </a: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implementación de los </a:t>
            </a: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Objetivos de Desarrollo Sostenible (ODS) </a:t>
            </a: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ante el Foro Político de Alto Nivel de las Naciones Unidas.</a:t>
            </a:r>
            <a:endParaRPr lang="es-PE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3 CuadroTexto"/>
          <p:cNvSpPr txBox="1"/>
          <p:nvPr/>
        </p:nvSpPr>
        <p:spPr>
          <a:xfrm>
            <a:off x="3707905" y="116632"/>
            <a:ext cx="532305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Presentación del </a:t>
            </a:r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primer INV ante el Foro Político de Alto Nivel</a:t>
            </a:r>
            <a:endParaRPr lang="es-PE" sz="22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4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6</a:t>
            </a:fld>
            <a:endParaRPr lang="es-PE" dirty="0">
              <a:latin typeface="Helvetica" panose="020B0604020202030204" pitchFamily="34" charset="0"/>
            </a:endParaRPr>
          </a:p>
        </p:txBody>
      </p:sp>
      <p:cxnSp>
        <p:nvCxnSpPr>
          <p:cNvPr id="26" name="17 Conector recto"/>
          <p:cNvCxnSpPr/>
          <p:nvPr/>
        </p:nvCxnSpPr>
        <p:spPr>
          <a:xfrm>
            <a:off x="170459" y="620688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6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 CuadroTexto"/>
          <p:cNvSpPr txBox="1"/>
          <p:nvPr/>
        </p:nvSpPr>
        <p:spPr>
          <a:xfrm>
            <a:off x="4149005" y="116632"/>
            <a:ext cx="4881951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 smtClean="0">
                <a:solidFill>
                  <a:schemeClr val="tx2"/>
                </a:solidFill>
                <a:latin typeface="Helvetica" panose="020B0604020202030204" pitchFamily="34" charset="0"/>
              </a:rPr>
              <a:t>Informe Nacional Voluntario</a:t>
            </a:r>
            <a:endParaRPr lang="es-PE" sz="2200" b="1" dirty="0">
              <a:solidFill>
                <a:schemeClr val="tx2"/>
              </a:solidFill>
              <a:latin typeface="Helvetica" panose="020B0604020202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2812" t="17572" r="35204" b="5663"/>
          <a:stretch/>
        </p:blipFill>
        <p:spPr>
          <a:xfrm>
            <a:off x="5796136" y="908720"/>
            <a:ext cx="2256660" cy="304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Rectángulo 15"/>
          <p:cNvSpPr/>
          <p:nvPr/>
        </p:nvSpPr>
        <p:spPr>
          <a:xfrm>
            <a:off x="189004" y="952290"/>
            <a:ext cx="5031068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1500" dirty="0">
                <a:latin typeface="Helvetica" panose="020B0604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mecanismo para el seguimiento y evaluación de la implementación de la Agenda </a:t>
            </a:r>
            <a:r>
              <a:rPr lang="es-PE" sz="1500" dirty="0" smtClean="0">
                <a:latin typeface="Helvetica" panose="020B0604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2030, que n</a:t>
            </a:r>
            <a:r>
              <a:rPr lang="es-MX" sz="15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arra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cómo el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país está implementando la Agenda 2030. </a:t>
            </a:r>
            <a:endParaRPr lang="es-MX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respecto, considerando que el Plan Estratégico de 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Desarrollo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Nacional (PEDN) tiene una vigencia hasta el 2021, se ha decidido incorporar la Agenda 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2030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 actualización, con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un horizonte temporal hasta el 2030 y en los procesos de 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planeamiento </a:t>
            </a: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estratégico nacional en los tres niveles de gobierno</a:t>
            </a:r>
            <a:r>
              <a:rPr lang="es-MX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Helvetica" panose="020B0604020202020204" pitchFamily="34" charset="0"/>
                <a:cs typeface="Helvetica" panose="020B0604020202020204" pitchFamily="34" charset="0"/>
              </a:rPr>
              <a:t>En este sentido, se han planteado dos mecanismos principales para la implementación: </a:t>
            </a:r>
            <a:endParaRPr lang="es-MX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95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7260984"/>
              </p:ext>
            </p:extLst>
          </p:nvPr>
        </p:nvGraphicFramePr>
        <p:xfrm>
          <a:off x="395536" y="4038497"/>
          <a:ext cx="829126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5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BAD3-E55E-4992-BC5D-EAC6CCDD1526}" type="slidenum">
              <a:rPr lang="es-PE" smtClean="0"/>
              <a:t>7</a:t>
            </a:fld>
            <a:endParaRPr lang="es-PE"/>
          </a:p>
        </p:txBody>
      </p:sp>
      <p:sp>
        <p:nvSpPr>
          <p:cNvPr id="3" name="11 CuadroTexto"/>
          <p:cNvSpPr txBox="1"/>
          <p:nvPr/>
        </p:nvSpPr>
        <p:spPr>
          <a:xfrm>
            <a:off x="982678" y="2431967"/>
            <a:ext cx="7378050" cy="1013295"/>
          </a:xfrm>
          <a:prstGeom prst="rect">
            <a:avLst/>
          </a:prstGeom>
          <a:noFill/>
        </p:spPr>
        <p:txBody>
          <a:bodyPr wrap="square" lIns="84396" tIns="42198" rIns="84396" bIns="42198" rtlCol="0">
            <a:spAutoFit/>
          </a:bodyPr>
          <a:lstStyle>
            <a:defPPr>
              <a:defRPr lang="es-PE"/>
            </a:defPPr>
            <a:lvl1pPr>
              <a:lnSpc>
                <a:spcPts val="3500"/>
              </a:lnSpc>
              <a:defRPr sz="2300" b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marL="164127" indent="-164127" algn="ctr">
              <a:lnSpc>
                <a:spcPct val="100000"/>
              </a:lnSpc>
            </a:pPr>
            <a:r>
              <a:rPr lang="es-PE" sz="4000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s-PE" sz="3139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Visión concertada de Futuro</a:t>
            </a:r>
            <a:endParaRPr lang="es-PE" sz="3139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4127" indent="-164127" algn="ctr">
              <a:lnSpc>
                <a:spcPct val="100000"/>
              </a:lnSpc>
            </a:pPr>
            <a:r>
              <a:rPr lang="es-PE" sz="2031" dirty="0" smtClean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Diálogo social y concertación</a:t>
            </a:r>
            <a:endParaRPr lang="es-PE" sz="2031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9310" r="19045" b="16538"/>
          <a:stretch/>
        </p:blipFill>
        <p:spPr bwMode="auto">
          <a:xfrm>
            <a:off x="221935" y="6165304"/>
            <a:ext cx="94596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280094"/>
            <a:ext cx="1620000" cy="4225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1999" y="6356355"/>
            <a:ext cx="267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 smtClean="0"/>
              <a:t>8</a:t>
            </a:r>
            <a:endParaRPr lang="es-PE" sz="900" dirty="0"/>
          </a:p>
        </p:txBody>
      </p:sp>
    </p:spTree>
    <p:extLst>
      <p:ext uri="{BB962C8B-B14F-4D97-AF65-F5344CB8AC3E}">
        <p14:creationId xmlns:p14="http://schemas.microsoft.com/office/powerpoint/2010/main" val="31551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36" y="1459457"/>
            <a:ext cx="4379264" cy="4269965"/>
          </a:xfrm>
          <a:prstGeom prst="rect">
            <a:avLst/>
          </a:prstGeom>
        </p:spPr>
      </p:pic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42236" y="6365097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8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8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34" name="38 Imagen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" y="1500926"/>
            <a:ext cx="2940712" cy="42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11 Diagrama"/>
          <p:cNvGraphicFramePr/>
          <p:nvPr>
            <p:extLst>
              <p:ext uri="{D42A27DB-BD31-4B8C-83A1-F6EECF244321}">
                <p14:modId xmlns:p14="http://schemas.microsoft.com/office/powerpoint/2010/main" val="669921922"/>
              </p:ext>
            </p:extLst>
          </p:nvPr>
        </p:nvGraphicFramePr>
        <p:xfrm>
          <a:off x="-53690" y="1671524"/>
          <a:ext cx="5483295" cy="44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8" name="Rectángulo 19"/>
          <p:cNvSpPr/>
          <p:nvPr/>
        </p:nvSpPr>
        <p:spPr>
          <a:xfrm>
            <a:off x="1747773" y="3443538"/>
            <a:ext cx="1514240" cy="2156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575" tIns="0" rIns="0" bIns="0" numCol="1" spcCol="1270" anchor="t" anchorCtr="0">
            <a:noAutofit/>
          </a:bodyPr>
          <a:lstStyle/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Marco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1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Instituciona</a:t>
            </a:r>
            <a:r>
              <a:rPr lang="es-P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endParaRPr lang="es-PE" sz="10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Rectángulo 1">
            <a:extLst>
              <a:ext uri="{FF2B5EF4-FFF2-40B4-BE49-F238E27FC236}">
                <a16:creationId xmlns:a16="http://schemas.microsoft.com/office/drawing/2014/main" xmlns="" id="{567BA157-B448-4AF9-AA5D-EECAEC46464D}"/>
              </a:ext>
            </a:extLst>
          </p:cNvPr>
          <p:cNvSpPr/>
          <p:nvPr/>
        </p:nvSpPr>
        <p:spPr>
          <a:xfrm>
            <a:off x="1055515" y="3886132"/>
            <a:ext cx="121112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Internacional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s-PE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Agenda 2030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- Acuerdo de París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- Marco de Sendai para la Reducción del Riesgo de Desastres 2015-2030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- Agenda de Acción de Addis Abeba</a:t>
            </a:r>
          </a:p>
        </p:txBody>
      </p:sp>
      <p:sp>
        <p:nvSpPr>
          <p:cNvPr id="42" name="Rectángulo 15">
            <a:extLst>
              <a:ext uri="{FF2B5EF4-FFF2-40B4-BE49-F238E27FC236}">
                <a16:creationId xmlns:a16="http://schemas.microsoft.com/office/drawing/2014/main" xmlns="" id="{893C75D0-B677-4712-AEDC-7AC1BD8958C0}"/>
              </a:ext>
            </a:extLst>
          </p:cNvPr>
          <p:cNvSpPr/>
          <p:nvPr/>
        </p:nvSpPr>
        <p:spPr>
          <a:xfrm>
            <a:off x="2111606" y="3886132"/>
            <a:ext cx="1284251" cy="9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Nacional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Políticas de Estado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900" dirty="0">
                <a:latin typeface="Helvetica" panose="020B0604020202020204" pitchFamily="34" charset="0"/>
                <a:cs typeface="Helvetica" panose="020B0604020202020204" pitchFamily="34" charset="0"/>
              </a:rPr>
              <a:t>- Políticas Nacionales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- Políticas Sectoriales</a:t>
            </a:r>
          </a:p>
          <a:p>
            <a:pPr defTabSz="5744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- Políticas territoriales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3 CuadroTexto"/>
          <p:cNvSpPr txBox="1"/>
          <p:nvPr/>
        </p:nvSpPr>
        <p:spPr>
          <a:xfrm>
            <a:off x="3262013" y="116632"/>
            <a:ext cx="5768944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Propuesta de imagen de futuro del Perú al 2030</a:t>
            </a:r>
          </a:p>
        </p:txBody>
      </p:sp>
      <p:cxnSp>
        <p:nvCxnSpPr>
          <p:cNvPr id="23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</p:spPr>
        <p:txBody>
          <a:bodyPr/>
          <a:lstStyle/>
          <a:p>
            <a:fld id="{BB4CBAD3-E55E-4992-BC5D-EAC6CCDD1526}" type="slidenum">
              <a:rPr lang="es-PE" smtClean="0">
                <a:latin typeface="Helvetica" panose="020B0604020202030204" pitchFamily="34" charset="0"/>
              </a:rPr>
              <a:t>9</a:t>
            </a:fld>
            <a:endParaRPr lang="es-PE" dirty="0">
              <a:latin typeface="Helvetica" panose="020B0604020202030204" pitchFamily="34" charset="0"/>
            </a:endParaRPr>
          </a:p>
        </p:txBody>
      </p:sp>
      <p:pic>
        <p:nvPicPr>
          <p:cNvPr id="29" name="Picture 2" descr="http://www.ceplan.gob.pe/sites/default/files/logoceplanfi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9310" r="19045" b="16538"/>
          <a:stretch/>
        </p:blipFill>
        <p:spPr bwMode="auto">
          <a:xfrm>
            <a:off x="251520" y="6173901"/>
            <a:ext cx="1008112" cy="54083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0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333956"/>
            <a:ext cx="1620000" cy="422564"/>
          </a:xfrm>
          <a:prstGeom prst="rect">
            <a:avLst/>
          </a:prstGeom>
        </p:spPr>
      </p:pic>
      <p:sp>
        <p:nvSpPr>
          <p:cNvPr id="32" name="1 Marcador de número de diapositiva"/>
          <p:cNvSpPr txBox="1">
            <a:spLocks/>
          </p:cNvSpPr>
          <p:nvPr/>
        </p:nvSpPr>
        <p:spPr>
          <a:xfrm>
            <a:off x="4374232" y="6471442"/>
            <a:ext cx="395536" cy="268138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defPPr>
              <a:defRPr lang="es-PE"/>
            </a:defPPr>
            <a:lvl1pPr marL="0" algn="r" defTabSz="91429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B4CBAD3-E55E-4992-BC5D-EAC6CCDD1526}" type="slidenum">
              <a:rPr lang="es-PE" sz="1000" smtClean="0">
                <a:latin typeface="Helvetica" panose="020B0604020202030204" pitchFamily="34" charset="0"/>
              </a:rPr>
              <a:pPr algn="ctr"/>
              <a:t>9</a:t>
            </a:fld>
            <a:endParaRPr lang="es-PE" sz="1000" dirty="0">
              <a:latin typeface="Helvetica" panose="020B0604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5" y="128661"/>
            <a:ext cx="3070910" cy="36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4382326" y="4258497"/>
            <a:ext cx="2277906" cy="2018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FORO DEL ACUERDO NACIONAL</a:t>
            </a:r>
            <a:endParaRPr lang="es-MX" sz="1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0788" r="1799" b="10913"/>
          <a:stretch/>
        </p:blipFill>
        <p:spPr>
          <a:xfrm>
            <a:off x="827584" y="1517630"/>
            <a:ext cx="7450272" cy="207993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01806" y="3745513"/>
            <a:ext cx="5767632" cy="300664"/>
          </a:xfrm>
          <a:prstGeom prst="rect">
            <a:avLst/>
          </a:prstGeom>
          <a:solidFill>
            <a:srgbClr val="C31D2C"/>
          </a:solidFill>
          <a:ln>
            <a:noFill/>
          </a:ln>
        </p:spPr>
        <p:txBody>
          <a:bodyPr wrap="square" lIns="84396" tIns="42198" rIns="84396" bIns="42198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Diálogo social sobre la </a:t>
            </a:r>
            <a:r>
              <a:rPr lang="es-PE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Propuesta </a:t>
            </a:r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imagen de futuro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434115" y="4534271"/>
            <a:ext cx="2396418" cy="18928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Gobierno: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Presidencia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PCM</a:t>
            </a:r>
            <a:endParaRPr lang="es-MX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ANGR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AMPE</a:t>
            </a:r>
          </a:p>
          <a:p>
            <a:r>
              <a:rPr lang="es-MX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Partidos políticos: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APRA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Frente Amplio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FP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PPK</a:t>
            </a:r>
            <a:endParaRPr lang="es-MX" sz="9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9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Sociedad </a:t>
            </a:r>
            <a:r>
              <a:rPr lang="es-MX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civil: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CGTP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CONFIEP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CDCP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CONAFREP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MCLCP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CONVEAGRO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Helvetica" panose="020B0604020202020204" pitchFamily="34" charset="0"/>
                <a:cs typeface="Helvetica" panose="020B0604020202020204" pitchFamily="34" charset="0"/>
              </a:rPr>
              <a:t>JNUDRP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CONEP</a:t>
            </a:r>
            <a:endParaRPr lang="es-MX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01806" y="1138875"/>
            <a:ext cx="5767632" cy="300664"/>
          </a:xfrm>
          <a:prstGeom prst="rect">
            <a:avLst/>
          </a:prstGeom>
          <a:solidFill>
            <a:srgbClr val="C31D2C"/>
          </a:solidFill>
          <a:ln>
            <a:noFill/>
          </a:ln>
        </p:spPr>
        <p:txBody>
          <a:bodyPr wrap="square" lIns="84396" tIns="42198" rIns="84396" bIns="42198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Proceso para la formulación de la v</a:t>
            </a:r>
            <a:r>
              <a:rPr lang="es-PE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isión concertada de futuro</a:t>
            </a:r>
            <a:endParaRPr lang="es-PE" sz="1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311943" y="3670226"/>
            <a:ext cx="8573119" cy="715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7 Conector recto"/>
          <p:cNvCxnSpPr/>
          <p:nvPr/>
        </p:nvCxnSpPr>
        <p:spPr>
          <a:xfrm>
            <a:off x="196694" y="886063"/>
            <a:ext cx="8803618" cy="0"/>
          </a:xfrm>
          <a:prstGeom prst="line">
            <a:avLst/>
          </a:prstGeom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3 CuadroTexto"/>
          <p:cNvSpPr txBox="1"/>
          <p:nvPr/>
        </p:nvSpPr>
        <p:spPr>
          <a:xfrm>
            <a:off x="4139953" y="116632"/>
            <a:ext cx="4891004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s-PE" sz="2200" b="1" dirty="0">
                <a:solidFill>
                  <a:schemeClr val="tx2"/>
                </a:solidFill>
                <a:latin typeface="Helvetica" panose="020B0604020202030204" pitchFamily="34" charset="0"/>
              </a:rPr>
              <a:t>Proceso de diálogo social, acuerdo y concertación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4914" y="5471372"/>
            <a:ext cx="14378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Informar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Recoger opiniones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Generar apropiación</a:t>
            </a:r>
            <a:endParaRPr lang="es-PE" sz="9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10788" r="61117" b="63708"/>
          <a:stretch/>
        </p:blipFill>
        <p:spPr>
          <a:xfrm>
            <a:off x="508169" y="4261122"/>
            <a:ext cx="1264302" cy="1036006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2144304" y="4280539"/>
            <a:ext cx="2071959" cy="279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  <a:r>
              <a:rPr lang="es-MX" sz="9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Foros con jóvenes - SENAJU</a:t>
            </a:r>
            <a:endParaRPr lang="es-MX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2144304" y="5064127"/>
            <a:ext cx="2075223" cy="348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9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r>
              <a:rPr lang="es-MX" sz="9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Talleres con poblaciones vulnerables - MINJUS</a:t>
            </a:r>
            <a:endParaRPr lang="es-MX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154195" y="4652182"/>
            <a:ext cx="2066472" cy="320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9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r>
              <a:rPr lang="es-MX" sz="9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Talleres regionales - MCLCP</a:t>
            </a:r>
            <a:endParaRPr lang="es-MX" sz="9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2547417" y="5650930"/>
            <a:ext cx="1598553" cy="287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+ 3 300 participantes</a:t>
            </a:r>
            <a:endParaRPr lang="es-MX" sz="1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547417" y="6065745"/>
            <a:ext cx="1598553" cy="287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+ 2 500 encuestas</a:t>
            </a:r>
            <a:endParaRPr lang="es-MX" sz="1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3" t="16300" r="42469" b="36899"/>
          <a:stretch/>
        </p:blipFill>
        <p:spPr>
          <a:xfrm>
            <a:off x="7756125" y="4196557"/>
            <a:ext cx="1128262" cy="1464692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4" t="66093" r="42675" b="19470"/>
          <a:stretch/>
        </p:blipFill>
        <p:spPr>
          <a:xfrm>
            <a:off x="7738616" y="5674571"/>
            <a:ext cx="1265186" cy="541276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7240809" y="4872331"/>
            <a:ext cx="428183" cy="504056"/>
          </a:xfrm>
          <a:prstGeom prst="righ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orchetes 8"/>
          <p:cNvSpPr/>
          <p:nvPr/>
        </p:nvSpPr>
        <p:spPr>
          <a:xfrm>
            <a:off x="1942771" y="4134867"/>
            <a:ext cx="4919785" cy="2483040"/>
          </a:xfrm>
          <a:prstGeom prst="bracketPair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75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31094</TotalTime>
  <Words>1606</Words>
  <Application>Microsoft Office PowerPoint</Application>
  <PresentationFormat>Presentación en pantalla (4:3)</PresentationFormat>
  <Paragraphs>314</Paragraphs>
  <Slides>29</Slides>
  <Notes>5</Notes>
  <HiddenSlides>3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Helvetica</vt:lpstr>
      <vt:lpstr>Sylfaen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Ceplan;direccion;nombre</dc:creator>
  <cp:lastModifiedBy>Angel Gonzalez Ramirez</cp:lastModifiedBy>
  <cp:revision>1106</cp:revision>
  <cp:lastPrinted>2018-09-21T14:20:52Z</cp:lastPrinted>
  <dcterms:created xsi:type="dcterms:W3CDTF">2015-11-11T15:02:04Z</dcterms:created>
  <dcterms:modified xsi:type="dcterms:W3CDTF">2018-09-27T13:56:17Z</dcterms:modified>
</cp:coreProperties>
</file>