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74" r:id="rId2"/>
    <p:sldId id="265" r:id="rId3"/>
    <p:sldId id="275" r:id="rId4"/>
    <p:sldId id="277" r:id="rId5"/>
    <p:sldId id="278" r:id="rId6"/>
    <p:sldId id="279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9600" y="1092200"/>
            <a:ext cx="10972800" cy="536575"/>
          </a:xfrm>
          <a:prstGeom prst="rect">
            <a:avLst/>
          </a:prstGeom>
        </p:spPr>
        <p:txBody>
          <a:bodyPr/>
          <a:lstStyle/>
          <a:p>
            <a:r>
              <a:rPr lang="es-PE" altLang="es-PE" b="1"/>
              <a:t>Título de diapositiva</a:t>
            </a:r>
            <a:endParaRPr lang="es-PE" altLang="es-PE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609600" y="1782763"/>
            <a:ext cx="109728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 dirty="0"/>
              <a:t>Texto en </a:t>
            </a:r>
            <a:r>
              <a:rPr lang="es-PE" dirty="0" err="1"/>
              <a:t>calibri</a:t>
            </a:r>
            <a:r>
              <a:rPr lang="es-PE" dirty="0"/>
              <a:t> 24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833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761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917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1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35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444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9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84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991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08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647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112054" y="6375240"/>
            <a:ext cx="11975704" cy="362465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112054" y="93782"/>
            <a:ext cx="11975704" cy="362465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0703043" y="125866"/>
            <a:ext cx="1331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NATURAL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868542" y="6407324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LIMPIO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10069" y="46426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dirty="0"/>
              <a:t>www.minam.gob.pe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" y="522027"/>
            <a:ext cx="4171586" cy="8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unccd.int/publications/land-degradation-neutrality-transformative-action-tapping-opportuniti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CuadroTexto">
            <a:extLst>
              <a:ext uri="{FF2B5EF4-FFF2-40B4-BE49-F238E27FC236}">
                <a16:creationId xmlns:a16="http://schemas.microsoft.com/office/drawing/2014/main" id="{2F555778-099F-4B82-83AC-53AD18117E40}"/>
              </a:ext>
            </a:extLst>
          </p:cNvPr>
          <p:cNvSpPr txBox="1"/>
          <p:nvPr/>
        </p:nvSpPr>
        <p:spPr>
          <a:xfrm>
            <a:off x="344829" y="2114530"/>
            <a:ext cx="1164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PE" sz="4000" b="1" dirty="0" smtClean="0">
                <a:solidFill>
                  <a:schemeClr val="accent6"/>
                </a:solidFill>
              </a:rPr>
              <a:t>Proyectos Transformadores para NDT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02532C-96FA-427E-A17B-285FA5EE67ED}"/>
              </a:ext>
            </a:extLst>
          </p:cNvPr>
          <p:cNvSpPr txBox="1"/>
          <p:nvPr/>
        </p:nvSpPr>
        <p:spPr>
          <a:xfrm>
            <a:off x="3503174" y="4208153"/>
            <a:ext cx="549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de setiembre</a:t>
            </a:r>
            <a:r>
              <a:rPr kumimoji="0" lang="es-PE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2018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44200" y="495300"/>
            <a:ext cx="1244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30" y="635000"/>
            <a:ext cx="2856570" cy="646558"/>
          </a:xfrm>
          <a:prstGeom prst="rect">
            <a:avLst/>
          </a:prstGeom>
        </p:spPr>
      </p:pic>
      <p:pic>
        <p:nvPicPr>
          <p:cNvPr id="7" name="Imagen 6" descr="D:\OneDrive - AIDER\Consultorias\Consultorías en ejecución\UNCCD NDT\Ejemplos paises NDT\MAEC+CE-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8" y="5593416"/>
            <a:ext cx="2804159" cy="60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5" y="5233855"/>
            <a:ext cx="1358537" cy="1088016"/>
          </a:xfrm>
          <a:prstGeom prst="rect">
            <a:avLst/>
          </a:prstGeom>
          <a:noFill/>
        </p:spPr>
      </p:pic>
      <p:pic>
        <p:nvPicPr>
          <p:cNvPr id="10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37" y="5470781"/>
            <a:ext cx="2185853" cy="851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95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1925" y="696686"/>
            <a:ext cx="7208521" cy="715328"/>
          </a:xfrm>
        </p:spPr>
        <p:txBody>
          <a:bodyPr/>
          <a:lstStyle/>
          <a:p>
            <a:r>
              <a:rPr lang="es-PE" b="1" dirty="0" smtClean="0"/>
              <a:t>Antecedentes del concepto de “Proyecto Transformador”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052" y="2307771"/>
            <a:ext cx="7210697" cy="3833662"/>
          </a:xfrm>
        </p:spPr>
        <p:txBody>
          <a:bodyPr>
            <a:normAutofit lnSpcReduction="10000"/>
          </a:bodyPr>
          <a:lstStyle/>
          <a:p>
            <a:r>
              <a:rPr lang="es-PE" dirty="0" smtClean="0"/>
              <a:t>La </a:t>
            </a:r>
            <a:r>
              <a:rPr lang="es-PE" dirty="0"/>
              <a:t>meta 15.3 de los Objetivos de Desarrollo Sostenible (ODS) sobre NDT es una idea simple pero transformacional que prepara el escenario para que los países hagan compromisos más fuertes y claros para detener la degradación de la tierra en el </a:t>
            </a:r>
            <a:r>
              <a:rPr lang="es-PE" dirty="0" smtClean="0"/>
              <a:t>2030.</a:t>
            </a:r>
          </a:p>
          <a:p>
            <a:r>
              <a:rPr lang="es-PE" dirty="0" smtClean="0"/>
              <a:t>NDT </a:t>
            </a:r>
            <a:r>
              <a:rPr lang="es-PE" dirty="0"/>
              <a:t>proporciona un "marco de ambición" que apunta a pasar de cambios incrementales a transformaciones audaces en la escala y urgencia requeridas.</a:t>
            </a:r>
          </a:p>
          <a:p>
            <a:endParaRPr lang="es-PE" sz="3200" dirty="0"/>
          </a:p>
        </p:txBody>
      </p:sp>
      <p:pic>
        <p:nvPicPr>
          <p:cNvPr id="1026" name="Picture 2" descr="Resultado de imagen para objetivos de desarrollo sosten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74" y="5387108"/>
            <a:ext cx="4710974" cy="7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0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24000"/>
            <a:ext cx="11031583" cy="4652963"/>
          </a:xfrm>
        </p:spPr>
        <p:txBody>
          <a:bodyPr/>
          <a:lstStyle/>
          <a:p>
            <a:pPr marL="0" indent="0">
              <a:buNone/>
            </a:pPr>
            <a:r>
              <a:rPr lang="es-PE" b="1" dirty="0" smtClean="0">
                <a:solidFill>
                  <a:schemeClr val="accent2">
                    <a:lumMod val="75000"/>
                  </a:schemeClr>
                </a:solidFill>
              </a:rPr>
              <a:t>Mecanismo </a:t>
            </a:r>
            <a:r>
              <a:rPr lang="es-PE" b="1" dirty="0">
                <a:solidFill>
                  <a:schemeClr val="accent2">
                    <a:lumMod val="75000"/>
                  </a:schemeClr>
                </a:solidFill>
              </a:rPr>
              <a:t>Mundial de la CNULD señala que los programas y proyectos transformadores NDT deben compartir cinco características comunes: </a:t>
            </a:r>
            <a:endParaRPr lang="es-P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PE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s-ES" dirty="0"/>
              <a:t>Contribuyen al logro de las metas NDT</a:t>
            </a:r>
            <a:endParaRPr lang="es-PE" dirty="0"/>
          </a:p>
          <a:p>
            <a:pPr lvl="0"/>
            <a:r>
              <a:rPr lang="es-ES" dirty="0"/>
              <a:t>Generan múltiples beneficios</a:t>
            </a:r>
            <a:endParaRPr lang="es-PE" dirty="0"/>
          </a:p>
          <a:p>
            <a:pPr lvl="0"/>
            <a:r>
              <a:rPr lang="es-ES" dirty="0"/>
              <a:t>Escalan lo que funciona</a:t>
            </a:r>
            <a:endParaRPr lang="es-PE" dirty="0"/>
          </a:p>
          <a:p>
            <a:pPr lvl="0"/>
            <a:r>
              <a:rPr lang="es-ES" dirty="0"/>
              <a:t>Mejora capacidades nacionales</a:t>
            </a:r>
            <a:endParaRPr lang="es-PE" dirty="0"/>
          </a:p>
          <a:p>
            <a:pPr lvl="0"/>
            <a:r>
              <a:rPr lang="es-ES" dirty="0"/>
              <a:t>Apalanca financiamiento innovador, incluyendo el sector </a:t>
            </a:r>
            <a:r>
              <a:rPr lang="es-ES" dirty="0" smtClean="0"/>
              <a:t>privado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5423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280" y="2002336"/>
            <a:ext cx="4012474" cy="662487"/>
          </a:xfrm>
        </p:spPr>
        <p:txBody>
          <a:bodyPr/>
          <a:lstStyle/>
          <a:p>
            <a:r>
              <a:rPr lang="es-PE" b="1" dirty="0" smtClean="0">
                <a:solidFill>
                  <a:schemeClr val="accent2">
                    <a:lumMod val="75000"/>
                  </a:schemeClr>
                </a:solidFill>
              </a:rPr>
              <a:t>Ejemplos de proyectos transformadores</a:t>
            </a:r>
            <a:endParaRPr lang="es-P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99611"/>
            <a:ext cx="10515600" cy="577352"/>
          </a:xfrm>
        </p:spPr>
        <p:txBody>
          <a:bodyPr/>
          <a:lstStyle/>
          <a:p>
            <a:r>
              <a:rPr lang="es-PE" dirty="0">
                <a:hlinkClick r:id="rId2"/>
              </a:rPr>
              <a:t>https://</a:t>
            </a:r>
            <a:r>
              <a:rPr lang="es-PE" dirty="0" smtClean="0">
                <a:hlinkClick r:id="rId2"/>
              </a:rPr>
              <a:t>www.unccd.int/publications/land-degradation-neutrality-transformative-action-tapping-opportunities</a:t>
            </a:r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512" y="690660"/>
            <a:ext cx="4593689" cy="4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640689"/>
              </p:ext>
            </p:extLst>
          </p:nvPr>
        </p:nvGraphicFramePr>
        <p:xfrm>
          <a:off x="522515" y="1393371"/>
          <a:ext cx="11425646" cy="5102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153">
                  <a:extLst>
                    <a:ext uri="{9D8B030D-6E8A-4147-A177-3AD203B41FA5}">
                      <a16:colId xmlns:a16="http://schemas.microsoft.com/office/drawing/2014/main" val="2501172970"/>
                    </a:ext>
                  </a:extLst>
                </a:gridCol>
                <a:gridCol w="1999400">
                  <a:extLst>
                    <a:ext uri="{9D8B030D-6E8A-4147-A177-3AD203B41FA5}">
                      <a16:colId xmlns:a16="http://schemas.microsoft.com/office/drawing/2014/main" val="415948081"/>
                    </a:ext>
                  </a:extLst>
                </a:gridCol>
                <a:gridCol w="2672452">
                  <a:extLst>
                    <a:ext uri="{9D8B030D-6E8A-4147-A177-3AD203B41FA5}">
                      <a16:colId xmlns:a16="http://schemas.microsoft.com/office/drawing/2014/main" val="469008848"/>
                    </a:ext>
                  </a:extLst>
                </a:gridCol>
                <a:gridCol w="1355979">
                  <a:extLst>
                    <a:ext uri="{9D8B030D-6E8A-4147-A177-3AD203B41FA5}">
                      <a16:colId xmlns:a16="http://schemas.microsoft.com/office/drawing/2014/main" val="2459452005"/>
                    </a:ext>
                  </a:extLst>
                </a:gridCol>
                <a:gridCol w="3596662">
                  <a:extLst>
                    <a:ext uri="{9D8B030D-6E8A-4147-A177-3AD203B41FA5}">
                      <a16:colId xmlns:a16="http://schemas.microsoft.com/office/drawing/2014/main" val="1090745297"/>
                    </a:ext>
                  </a:extLst>
                </a:gridCol>
              </a:tblGrid>
              <a:tr h="24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y beneficiarios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principales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Financiamiento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Elementos transformadores para NDT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7372564"/>
                  </a:ext>
                </a:extLst>
              </a:tr>
              <a:tr h="4657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Articulando productores de café y cacao para el desarrollo de paisajes agrícolas sostenibles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País: Honduras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Entidades implementadoras: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Gobierno de Honduras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PNUD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objetivo del proyecto es fortalecer la conectividad entre áreas protegidas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 paisajes de producción para generar beneficios ambientales, sociales y económicos.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Beneficiarios: pequeños productores y comunidades indígenas en áreas de producción del corredor biológico seco-húmedo del suroeste de Honduras.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Fortalecimiento de la gobernanza local y nacional para el corredor biológico seco-húmedo con énfasis en áreas protegidas.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Generar beneficios ambientales, sociales y económicos para las comunidades a través de la gestión sostenible de la tierra y la rehabilitación de la tierra para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beneficiar áreas protegidas y paisajes productivos.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Establecimiento de iniciativas de cadenas de suministro para aumentar los ingresos de los agricultores a partir de la agroforestería sostenible con café y cacao, así como otros servicios ecosistémicos.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USD 61.7 millones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Socios financieros: Gobierno de Honduras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GEF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Sector privado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Instituto de Café de Honduras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Banco para la Producción y Vivienda de Honduras</a:t>
                      </a:r>
                      <a:endParaRPr lang="es-PE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Banco Centroamericano para la Integración Económica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effectLst/>
                        </a:rPr>
                        <a:t>• Mejorar las capacidades nacionales</a:t>
                      </a:r>
                      <a:r>
                        <a:rPr lang="es-ES" sz="1400" dirty="0">
                          <a:effectLst/>
                        </a:rPr>
                        <a:t>: establecer una comunidad de práctica para el manejo sostenible de la tierra y fomentar actividades innovadoras basadas en la comunidad para preservar y rehabilitar tierras áridas y subhúmedas en Honduras;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effectLst/>
                        </a:rPr>
                        <a:t>• Apalancamiento financiero, incluido el sector privado:</a:t>
                      </a:r>
                      <a:r>
                        <a:rPr lang="es-ES" sz="1400" dirty="0">
                          <a:effectLst/>
                        </a:rPr>
                        <a:t> apalancamiento sustancial de financiamiento del sector privado, los bancos regionales y los recursos nacionales mientras se fomentan las cadenas de suministro de producción sostenible para la producción de café y cacao;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effectLst/>
                        </a:rPr>
                        <a:t>• Ofrecer beneficios múltiples, incluidos beneficios climáticos:</a:t>
                      </a:r>
                      <a:r>
                        <a:rPr lang="es-ES" sz="1400" dirty="0">
                          <a:effectLst/>
                        </a:rPr>
                        <a:t> promover la participación activa de las mujeres y garantizar beneficios compartidos para los pequeños agricultores.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041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7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190694"/>
              </p:ext>
            </p:extLst>
          </p:nvPr>
        </p:nvGraphicFramePr>
        <p:xfrm>
          <a:off x="522515" y="1393371"/>
          <a:ext cx="11425646" cy="5114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153">
                  <a:extLst>
                    <a:ext uri="{9D8B030D-6E8A-4147-A177-3AD203B41FA5}">
                      <a16:colId xmlns:a16="http://schemas.microsoft.com/office/drawing/2014/main" val="2501172970"/>
                    </a:ext>
                  </a:extLst>
                </a:gridCol>
                <a:gridCol w="1999400">
                  <a:extLst>
                    <a:ext uri="{9D8B030D-6E8A-4147-A177-3AD203B41FA5}">
                      <a16:colId xmlns:a16="http://schemas.microsoft.com/office/drawing/2014/main" val="415948081"/>
                    </a:ext>
                  </a:extLst>
                </a:gridCol>
                <a:gridCol w="2672452">
                  <a:extLst>
                    <a:ext uri="{9D8B030D-6E8A-4147-A177-3AD203B41FA5}">
                      <a16:colId xmlns:a16="http://schemas.microsoft.com/office/drawing/2014/main" val="469008848"/>
                    </a:ext>
                  </a:extLst>
                </a:gridCol>
                <a:gridCol w="1355979">
                  <a:extLst>
                    <a:ext uri="{9D8B030D-6E8A-4147-A177-3AD203B41FA5}">
                      <a16:colId xmlns:a16="http://schemas.microsoft.com/office/drawing/2014/main" val="2459452005"/>
                    </a:ext>
                  </a:extLst>
                </a:gridCol>
                <a:gridCol w="3596662">
                  <a:extLst>
                    <a:ext uri="{9D8B030D-6E8A-4147-A177-3AD203B41FA5}">
                      <a16:colId xmlns:a16="http://schemas.microsoft.com/office/drawing/2014/main" val="1090745297"/>
                    </a:ext>
                  </a:extLst>
                </a:gridCol>
              </a:tblGrid>
              <a:tr h="24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y beneficiarios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principales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Financiamiento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Elementos transformadores para NDT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7372564"/>
                  </a:ext>
                </a:extLst>
              </a:tr>
              <a:tr h="4657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Alianza pública-privada para la restauración de reservas de bosques degradados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País: Ghana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Entidades implementadoras: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Comisión Forestal de Ghana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Ghana Ltd.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Rehabilitar bosques degradados a escala a través de una innovadora alianza público-privada, movilizando prestamos concesionales, financiamiento climático e inversiones del sector privado para reducir emisiones por deforestación y degradación.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Escalar la rehabilitación forestal en Ghana a 6 700 hectáreas, con una plantación forestal comercial sostenible FSC compuesta en por especies nativas en un 10% y la especie teca en un 90%.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la plantación en tierras degradadas adquiridas a través de un arrendamiento a 50 años renovables, acompañados de un acuerdo comercial de distribución de beneficios entre el Gobierno de Ghana, las comunidades locales y los promotores del proyecto.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USD 24 millones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Socios financieros: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 de Ghana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Banco de Desarrollo Africano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Fondo Climático de Inversión – CIF- Programa de Inversión Forestal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Escala lo que funciona: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duplicando el tamaño de la plantación y asignando fondos de la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Comisión Forestal para la rehabilitación de tierras y bosques.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Apalancamiento financiero: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innovador acuerdo de asociación público-privado en el sector forestal que respalda la silvicultura sostenible sin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Subsidios.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Beneficios múltiples,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incluidos beneficios climáticos: Movilización del financiamiento para el clima (Fondos de inversión climática - Programa de inversión forestal) y alineación del proyecto con los objetivos de mitigación y adaptación.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041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5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440" y="5967344"/>
            <a:ext cx="11414759" cy="419237"/>
          </a:xfrm>
        </p:spPr>
        <p:txBody>
          <a:bodyPr/>
          <a:lstStyle/>
          <a:p>
            <a:r>
              <a:rPr lang="es-PE" sz="1800" b="1" dirty="0">
                <a:solidFill>
                  <a:schemeClr val="accent2">
                    <a:lumMod val="75000"/>
                  </a:schemeClr>
                </a:solidFill>
              </a:rPr>
              <a:t>https://knowledge.unccd.int/sites/default/files/2018-09/LDN%20TPP%20Checklist_final%20draft_110918_SP.pdf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1088571"/>
            <a:ext cx="10256520" cy="4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02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592</TotalTime>
  <Words>364</Words>
  <Application>Microsoft Office PowerPoint</Application>
  <PresentationFormat>Panorámica</PresentationFormat>
  <Paragraphs>81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1_Tema de Office</vt:lpstr>
      <vt:lpstr>Presentación de PowerPoint</vt:lpstr>
      <vt:lpstr>Antecedentes del concepto de “Proyecto Transformador”</vt:lpstr>
      <vt:lpstr>Presentación de PowerPoint</vt:lpstr>
      <vt:lpstr>Ejemplos de proyectos transformadores</vt:lpstr>
      <vt:lpstr>Presentación de PowerPoint</vt:lpstr>
      <vt:lpstr>Presentación de PowerPoint</vt:lpstr>
      <vt:lpstr>https://knowledge.unccd.int/sites/default/files/2018-09/LDN%20TPP%20Checklist_final%20draft_110918_SP.pdf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Neutralidad en la Degradación de la Tierra (NDT)</dc:title>
  <dc:creator>Marioldy</dc:creator>
  <cp:lastModifiedBy>Marioldy</cp:lastModifiedBy>
  <cp:revision>94</cp:revision>
  <dcterms:created xsi:type="dcterms:W3CDTF">2018-07-10T22:37:59Z</dcterms:created>
  <dcterms:modified xsi:type="dcterms:W3CDTF">2018-09-27T00:04:49Z</dcterms:modified>
</cp:coreProperties>
</file>